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Press Start 2P"/>
      <p:regular r:id="rId41"/>
    </p:embeddedFont>
    <p:embeddedFont>
      <p:font typeface="Jersey 10"/>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tthew 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Jersey10-regular.fntdata"/><Relationship Id="rId41" Type="http://schemas.openxmlformats.org/officeDocument/2006/relationships/font" Target="fonts/PressStart2P-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3-26T23:55:05.607">
    <p:pos x="6000" y="0"/>
    <p:text>.288 BA, .419 OBP, .989 OPS 
41 HR,  109 RBI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Would like to add Mets logo/grapic and Grimace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6a83b838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6a83b838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69fe60ac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69fe60ac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46a83b838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46a83b838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6a83b838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6a83b838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46a83b838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46a83b838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46a83b838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46a83b838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46a83b838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46a83b838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46a83b838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46a83b838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45925509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45925509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5925509f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5925509f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46a83b838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46a83b838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5925509f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45925509f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6a83b83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46a83b83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6400800" rtl="0" algn="l">
              <a:lnSpc>
                <a:spcPct val="115000"/>
              </a:lnSpc>
              <a:spcBef>
                <a:spcPts val="0"/>
              </a:spcBef>
              <a:spcAft>
                <a:spcPts val="1200"/>
              </a:spcAft>
              <a:buClr>
                <a:schemeClr val="dk1"/>
              </a:buClr>
              <a:buSzPts val="1100"/>
              <a:buFont typeface="Arial"/>
              <a:buNone/>
            </a:pPr>
            <a:r>
              <a:rPr lang="en" sz="1000">
                <a:solidFill>
                  <a:srgbClr val="595959"/>
                </a:solidFill>
              </a:rPr>
              <a:t>should know as a lifelong mets  fan 2010-2014</a:t>
            </a:r>
            <a:br>
              <a:rPr lang="en" sz="1000">
                <a:solidFill>
                  <a:srgbClr val="595959"/>
                </a:solidFill>
              </a:rPr>
            </a:br>
            <a:r>
              <a:rPr lang="en" sz="1000">
                <a:solidFill>
                  <a:srgbClr val="595959"/>
                </a:solidFill>
              </a:rPr>
              <a:t>(put 50 cent gif under paper bag image)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6a83b838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46a83b838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46a83b838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46a83b838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438e5134fb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438e5134fb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5925509f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5925509f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469fe60a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469fe60a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46a83b83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46a83b83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you make this flow chart pretty</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469fe60ac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469fe60ac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5b64775b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5b64775b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69fe60a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69fe60a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62bd12f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62bd12f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6a83b838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46a83b838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6a83b838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6a83b838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6a83b838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6a83b838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69fe60ac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69fe60ac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46a83b838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46a83b838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6a83b838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46a83b838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flip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gif"/><Relationship Id="rId4" Type="http://schemas.openxmlformats.org/officeDocument/2006/relationships/image" Target="../media/image40.gif"/><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gif"/><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6.png"/><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gif"/><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6.gif"/><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6.png"/><Relationship Id="rId6"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gif"/><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3.gif"/><Relationship Id="rId5" Type="http://schemas.openxmlformats.org/officeDocument/2006/relationships/image" Target="../media/image56.gif"/><Relationship Id="rId6"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6.jpg"/><Relationship Id="rId4" Type="http://schemas.openxmlformats.org/officeDocument/2006/relationships/image" Target="../media/image49.jpg"/><Relationship Id="rId5" Type="http://schemas.openxmlformats.org/officeDocument/2006/relationships/image" Target="../media/image48.jpg"/><Relationship Id="rId6" Type="http://schemas.openxmlformats.org/officeDocument/2006/relationships/image" Target="../media/image50.jpg"/><Relationship Id="rId7" Type="http://schemas.openxmlformats.org/officeDocument/2006/relationships/image" Target="../media/image51.jpg"/><Relationship Id="rId8" Type="http://schemas.openxmlformats.org/officeDocument/2006/relationships/image" Target="../media/image5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54.jpg"/><Relationship Id="rId5" Type="http://schemas.openxmlformats.org/officeDocument/2006/relationships/image" Target="../media/image53.gif"/><Relationship Id="rId6" Type="http://schemas.openxmlformats.org/officeDocument/2006/relationships/image" Target="../media/image47.gif"/><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gif"/><Relationship Id="rId4" Type="http://schemas.openxmlformats.org/officeDocument/2006/relationships/image" Target="../media/image6.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6D7"/>
        </a:solidFill>
      </p:bgPr>
    </p:bg>
    <p:spTree>
      <p:nvGrpSpPr>
        <p:cNvPr id="53" name="Shape 53"/>
        <p:cNvGrpSpPr/>
        <p:nvPr/>
      </p:nvGrpSpPr>
      <p:grpSpPr>
        <a:xfrm>
          <a:off x="0" y="0"/>
          <a:ext cx="0" cy="0"/>
          <a:chOff x="0" y="0"/>
          <a:chExt cx="0" cy="0"/>
        </a:xfrm>
      </p:grpSpPr>
      <p:sp>
        <p:nvSpPr>
          <p:cNvPr id="54" name="Google Shape;54;p13"/>
          <p:cNvSpPr txBox="1"/>
          <p:nvPr/>
        </p:nvSpPr>
        <p:spPr>
          <a:xfrm>
            <a:off x="715475" y="971188"/>
            <a:ext cx="8403600" cy="132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80">
                <a:solidFill>
                  <a:srgbClr val="2B3E74"/>
                </a:solidFill>
                <a:latin typeface="Press Start 2P"/>
                <a:ea typeface="Press Start 2P"/>
                <a:cs typeface="Press Start 2P"/>
                <a:sym typeface="Press Start 2P"/>
              </a:rPr>
              <a:t>Predicting MLB Playoff Outcomes with Neural Networks</a:t>
            </a:r>
            <a:endParaRPr>
              <a:solidFill>
                <a:srgbClr val="2B3E74"/>
              </a:solidFill>
            </a:endParaRPr>
          </a:p>
        </p:txBody>
      </p:sp>
      <p:pic>
        <p:nvPicPr>
          <p:cNvPr id="55" name="Google Shape;55;p13"/>
          <p:cNvPicPr preferRelativeResize="0"/>
          <p:nvPr/>
        </p:nvPicPr>
        <p:blipFill rotWithShape="1">
          <a:blip r:embed="rId3">
            <a:alphaModFix/>
          </a:blip>
          <a:srcRect b="73671" l="38649" r="38471" t="19080"/>
          <a:stretch/>
        </p:blipFill>
        <p:spPr>
          <a:xfrm>
            <a:off x="748725" y="-7550"/>
            <a:ext cx="7646551" cy="550548"/>
          </a:xfrm>
          <a:prstGeom prst="rect">
            <a:avLst/>
          </a:prstGeom>
          <a:noFill/>
          <a:ln>
            <a:noFill/>
          </a:ln>
        </p:spPr>
      </p:pic>
      <p:pic>
        <p:nvPicPr>
          <p:cNvPr id="56" name="Google Shape;56;p13"/>
          <p:cNvPicPr preferRelativeResize="0"/>
          <p:nvPr/>
        </p:nvPicPr>
        <p:blipFill rotWithShape="1">
          <a:blip r:embed="rId3">
            <a:alphaModFix/>
          </a:blip>
          <a:srcRect b="16019" l="33732" r="61023" t="19360"/>
          <a:stretch/>
        </p:blipFill>
        <p:spPr>
          <a:xfrm flipH="1">
            <a:off x="8355075" y="-7538"/>
            <a:ext cx="788925" cy="5158575"/>
          </a:xfrm>
          <a:prstGeom prst="rect">
            <a:avLst/>
          </a:prstGeom>
          <a:noFill/>
          <a:ln>
            <a:noFill/>
          </a:ln>
        </p:spPr>
      </p:pic>
      <p:pic>
        <p:nvPicPr>
          <p:cNvPr id="57" name="Google Shape;57;p13"/>
          <p:cNvPicPr preferRelativeResize="0"/>
          <p:nvPr/>
        </p:nvPicPr>
        <p:blipFill rotWithShape="1">
          <a:blip r:embed="rId3">
            <a:alphaModFix/>
          </a:blip>
          <a:srcRect b="73671" l="38649" r="38471" t="19080"/>
          <a:stretch/>
        </p:blipFill>
        <p:spPr>
          <a:xfrm flipH="1" rot="10800000">
            <a:off x="788925" y="4563826"/>
            <a:ext cx="7646551" cy="587224"/>
          </a:xfrm>
          <a:prstGeom prst="rect">
            <a:avLst/>
          </a:prstGeom>
          <a:noFill/>
          <a:ln>
            <a:noFill/>
          </a:ln>
        </p:spPr>
      </p:pic>
      <p:pic>
        <p:nvPicPr>
          <p:cNvPr id="58" name="Google Shape;58;p13"/>
          <p:cNvPicPr preferRelativeResize="0"/>
          <p:nvPr/>
        </p:nvPicPr>
        <p:blipFill rotWithShape="1">
          <a:blip r:embed="rId3">
            <a:alphaModFix/>
          </a:blip>
          <a:srcRect b="64186" l="38836" r="38942" t="33221"/>
          <a:stretch/>
        </p:blipFill>
        <p:spPr>
          <a:xfrm>
            <a:off x="788925" y="2301100"/>
            <a:ext cx="7251901" cy="402451"/>
          </a:xfrm>
          <a:prstGeom prst="rect">
            <a:avLst/>
          </a:prstGeom>
          <a:noFill/>
          <a:ln>
            <a:noFill/>
          </a:ln>
        </p:spPr>
      </p:pic>
      <p:pic>
        <p:nvPicPr>
          <p:cNvPr id="59" name="Google Shape;59;p13"/>
          <p:cNvPicPr preferRelativeResize="0"/>
          <p:nvPr/>
        </p:nvPicPr>
        <p:blipFill rotWithShape="1">
          <a:blip r:embed="rId3">
            <a:alphaModFix/>
          </a:blip>
          <a:srcRect b="64186" l="38836" r="38942" t="33221"/>
          <a:stretch/>
        </p:blipFill>
        <p:spPr>
          <a:xfrm>
            <a:off x="788925" y="439075"/>
            <a:ext cx="7251901" cy="402451"/>
          </a:xfrm>
          <a:prstGeom prst="rect">
            <a:avLst/>
          </a:prstGeom>
          <a:noFill/>
          <a:ln>
            <a:noFill/>
          </a:ln>
        </p:spPr>
      </p:pic>
      <p:sp>
        <p:nvSpPr>
          <p:cNvPr id="60" name="Google Shape;60;p13"/>
          <p:cNvSpPr txBox="1"/>
          <p:nvPr>
            <p:ph type="ctrTitle"/>
          </p:nvPr>
        </p:nvSpPr>
        <p:spPr>
          <a:xfrm>
            <a:off x="748733" y="24850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480">
                <a:solidFill>
                  <a:srgbClr val="E8602C"/>
                </a:solidFill>
                <a:latin typeface="Press Start 2P"/>
                <a:ea typeface="Press Start 2P"/>
                <a:cs typeface="Press Start 2P"/>
                <a:sym typeface="Press Start 2P"/>
              </a:rPr>
              <a:t>Predicting MLB Playoff Outcomes with </a:t>
            </a:r>
            <a:r>
              <a:rPr lang="en" sz="2480">
                <a:solidFill>
                  <a:srgbClr val="E8602C"/>
                </a:solidFill>
                <a:latin typeface="Press Start 2P"/>
                <a:ea typeface="Press Start 2P"/>
                <a:cs typeface="Press Start 2P"/>
                <a:sym typeface="Press Start 2P"/>
              </a:rPr>
              <a:t>Neural</a:t>
            </a:r>
            <a:r>
              <a:rPr lang="en" sz="2480">
                <a:solidFill>
                  <a:srgbClr val="E8602C"/>
                </a:solidFill>
                <a:latin typeface="Press Start 2P"/>
                <a:ea typeface="Press Start 2P"/>
                <a:cs typeface="Press Start 2P"/>
                <a:sym typeface="Press Start 2P"/>
              </a:rPr>
              <a:t> Networks</a:t>
            </a:r>
            <a:endParaRPr sz="2480">
              <a:solidFill>
                <a:srgbClr val="E8602C"/>
              </a:solidFill>
              <a:latin typeface="Press Start 2P"/>
              <a:ea typeface="Press Start 2P"/>
              <a:cs typeface="Press Start 2P"/>
              <a:sym typeface="Press Start 2P"/>
            </a:endParaRPr>
          </a:p>
        </p:txBody>
      </p:sp>
      <p:sp>
        <p:nvSpPr>
          <p:cNvPr id="61" name="Google Shape;61;p13"/>
          <p:cNvSpPr txBox="1"/>
          <p:nvPr/>
        </p:nvSpPr>
        <p:spPr>
          <a:xfrm>
            <a:off x="788925" y="2571738"/>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E8602C"/>
                </a:solidFill>
                <a:latin typeface="Jersey 10"/>
                <a:ea typeface="Jersey 10"/>
                <a:cs typeface="Jersey 10"/>
                <a:sym typeface="Jersey 10"/>
              </a:rPr>
              <a:t>By Matthew Ventura</a:t>
            </a:r>
            <a:endParaRPr sz="2500">
              <a:solidFill>
                <a:srgbClr val="E8602C"/>
              </a:solidFill>
              <a:latin typeface="Jersey 10"/>
              <a:ea typeface="Jersey 10"/>
              <a:cs typeface="Jersey 10"/>
              <a:sym typeface="Jersey 10"/>
            </a:endParaRPr>
          </a:p>
        </p:txBody>
      </p:sp>
      <p:pic>
        <p:nvPicPr>
          <p:cNvPr id="62" name="Google Shape;62;p13"/>
          <p:cNvPicPr preferRelativeResize="0"/>
          <p:nvPr/>
        </p:nvPicPr>
        <p:blipFill>
          <a:blip r:embed="rId4">
            <a:alphaModFix/>
          </a:blip>
          <a:stretch>
            <a:fillRect/>
          </a:stretch>
        </p:blipFill>
        <p:spPr>
          <a:xfrm rot="-616815">
            <a:off x="7209225" y="3316118"/>
            <a:ext cx="1216775" cy="1256563"/>
          </a:xfrm>
          <a:prstGeom prst="rect">
            <a:avLst/>
          </a:prstGeom>
          <a:noFill/>
          <a:ln>
            <a:noFill/>
          </a:ln>
        </p:spPr>
      </p:pic>
      <p:pic>
        <p:nvPicPr>
          <p:cNvPr id="63" name="Google Shape;63;p13"/>
          <p:cNvPicPr preferRelativeResize="0"/>
          <p:nvPr/>
        </p:nvPicPr>
        <p:blipFill rotWithShape="1">
          <a:blip r:embed="rId3">
            <a:alphaModFix/>
          </a:blip>
          <a:srcRect b="16019" l="33732" r="61023" t="19360"/>
          <a:stretch/>
        </p:blipFill>
        <p:spPr>
          <a:xfrm>
            <a:off x="0" y="0"/>
            <a:ext cx="788925" cy="5143500"/>
          </a:xfrm>
          <a:prstGeom prst="rect">
            <a:avLst/>
          </a:prstGeom>
          <a:noFill/>
          <a:ln>
            <a:noFill/>
          </a:ln>
        </p:spPr>
      </p:pic>
      <p:sp>
        <p:nvSpPr>
          <p:cNvPr id="64" name="Google Shape;64;p13"/>
          <p:cNvSpPr txBox="1"/>
          <p:nvPr>
            <p:ph idx="1" type="subTitle"/>
          </p:nvPr>
        </p:nvSpPr>
        <p:spPr>
          <a:xfrm>
            <a:off x="803875" y="2571750"/>
            <a:ext cx="84471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2B3E74"/>
                </a:solidFill>
                <a:latin typeface="Jersey 10"/>
                <a:ea typeface="Jersey 10"/>
                <a:cs typeface="Jersey 10"/>
                <a:sym typeface="Jersey 10"/>
              </a:rPr>
              <a:t>By Matthew Ventura</a:t>
            </a:r>
            <a:endParaRPr sz="2500">
              <a:solidFill>
                <a:srgbClr val="2B3E74"/>
              </a:solidFill>
              <a:latin typeface="Jersey 10"/>
              <a:ea typeface="Jersey 10"/>
              <a:cs typeface="Jersey 10"/>
              <a:sym typeface="Jersey 10"/>
            </a:endParaRPr>
          </a:p>
        </p:txBody>
      </p:sp>
      <p:pic>
        <p:nvPicPr>
          <p:cNvPr id="65" name="Google Shape;65;p13"/>
          <p:cNvPicPr preferRelativeResize="0"/>
          <p:nvPr/>
        </p:nvPicPr>
        <p:blipFill rotWithShape="1">
          <a:blip r:embed="rId5">
            <a:alphaModFix/>
          </a:blip>
          <a:srcRect b="0" l="0" r="9189" t="0"/>
          <a:stretch/>
        </p:blipFill>
        <p:spPr>
          <a:xfrm flipH="1">
            <a:off x="588851" y="3217625"/>
            <a:ext cx="1421475" cy="1453550"/>
          </a:xfrm>
          <a:prstGeom prst="rect">
            <a:avLst/>
          </a:prstGeom>
          <a:noFill/>
          <a:ln>
            <a:noFill/>
          </a:ln>
        </p:spPr>
      </p:pic>
      <p:sp>
        <p:nvSpPr>
          <p:cNvPr id="66" name="Google Shape;66;p13"/>
          <p:cNvSpPr txBox="1"/>
          <p:nvPr/>
        </p:nvSpPr>
        <p:spPr>
          <a:xfrm>
            <a:off x="3315275" y="3496950"/>
            <a:ext cx="32040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ess Start 2P"/>
                <a:ea typeface="Press Start 2P"/>
                <a:cs typeface="Press Start 2P"/>
                <a:sym typeface="Press Start 2P"/>
              </a:rPr>
              <a:t>PRESS</a:t>
            </a:r>
            <a:r>
              <a:rPr lang="en" sz="1000">
                <a:solidFill>
                  <a:schemeClr val="lt1"/>
                </a:solidFill>
                <a:latin typeface="Press Start 2P"/>
                <a:ea typeface="Press Start 2P"/>
                <a:cs typeface="Press Start 2P"/>
                <a:sym typeface="Press Start 2P"/>
              </a:rPr>
              <a:t> </a:t>
            </a:r>
            <a:r>
              <a:rPr lang="en" sz="1800">
                <a:solidFill>
                  <a:schemeClr val="lt1"/>
                </a:solidFill>
                <a:latin typeface="Press Start 2P"/>
                <a:ea typeface="Press Start 2P"/>
                <a:cs typeface="Press Start 2P"/>
                <a:sym typeface="Press Start 2P"/>
              </a:rPr>
              <a:t>START</a:t>
            </a:r>
            <a:endParaRPr sz="1800">
              <a:solidFill>
                <a:schemeClr val="lt1"/>
              </a:solidFill>
              <a:latin typeface="Press Start 2P"/>
              <a:ea typeface="Press Start 2P"/>
              <a:cs typeface="Press Start 2P"/>
              <a:sym typeface="Press Start 2P"/>
            </a:endParaRPr>
          </a:p>
        </p:txBody>
      </p:sp>
      <p:pic>
        <p:nvPicPr>
          <p:cNvPr id="67" name="Google Shape;67;p13"/>
          <p:cNvPicPr preferRelativeResize="0"/>
          <p:nvPr/>
        </p:nvPicPr>
        <p:blipFill rotWithShape="1">
          <a:blip r:embed="rId6">
            <a:alphaModFix/>
          </a:blip>
          <a:srcRect b="0" l="0" r="19191" t="0"/>
          <a:stretch/>
        </p:blipFill>
        <p:spPr>
          <a:xfrm flipH="1">
            <a:off x="588850" y="3059427"/>
            <a:ext cx="1799725" cy="165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800"/>
                                        <p:tgtEl>
                                          <p:spTgt spid="66"/>
                                        </p:tgtEl>
                                      </p:cBhvr>
                                    </p:animEffect>
                                  </p:childTnLst>
                                </p:cTn>
                              </p:par>
                            </p:childTnLst>
                          </p:cTn>
                        </p:par>
                        <p:par>
                          <p:cTn fill="hold">
                            <p:stCondLst>
                              <p:cond delay="800"/>
                            </p:stCondLst>
                            <p:childTnLst>
                              <p:par>
                                <p:cTn fill="hold" nodeType="afterEffect" presetClass="exit" presetID="10" presetSubtype="0">
                                  <p:stCondLst>
                                    <p:cond delay="0"/>
                                  </p:stCondLst>
                                  <p:childTnLst>
                                    <p:animEffect filter="fade" transition="out">
                                      <p:cBhvr>
                                        <p:cTn dur="800"/>
                                        <p:tgtEl>
                                          <p:spTgt spid="66"/>
                                        </p:tgtEl>
                                      </p:cBhvr>
                                    </p:animEffect>
                                    <p:set>
                                      <p:cBhvr>
                                        <p:cTn dur="1" fill="hold">
                                          <p:stCondLst>
                                            <p:cond delay="800"/>
                                          </p:stCondLst>
                                        </p:cTn>
                                        <p:tgtEl>
                                          <p:spTgt spid="66"/>
                                        </p:tgtEl>
                                        <p:attrNameLst>
                                          <p:attrName>style.visibility</p:attrName>
                                        </p:attrNameLst>
                                      </p:cBhvr>
                                      <p:to>
                                        <p:strVal val="hidden"/>
                                      </p:to>
                                    </p:se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800"/>
                                        <p:tgtEl>
                                          <p:spTgt spid="66"/>
                                        </p:tgtEl>
                                      </p:cBhvr>
                                    </p:animEffect>
                                  </p:childTnLst>
                                </p:cTn>
                              </p:par>
                            </p:childTnLst>
                          </p:cTn>
                        </p:par>
                        <p:par>
                          <p:cTn fill="hold">
                            <p:stCondLst>
                              <p:cond delay="2400"/>
                            </p:stCondLst>
                            <p:childTnLst>
                              <p:par>
                                <p:cTn fill="hold" nodeType="afterEffect" presetClass="exit" presetID="10" presetSubtype="0">
                                  <p:stCondLst>
                                    <p:cond delay="0"/>
                                  </p:stCondLst>
                                  <p:childTnLst>
                                    <p:animEffect filter="fade" transition="out">
                                      <p:cBhvr>
                                        <p:cTn dur="700"/>
                                        <p:tgtEl>
                                          <p:spTgt spid="66"/>
                                        </p:tgtEl>
                                      </p:cBhvr>
                                    </p:animEffect>
                                    <p:set>
                                      <p:cBhvr>
                                        <p:cTn dur="1" fill="hold">
                                          <p:stCondLst>
                                            <p:cond delay="700"/>
                                          </p:stCondLst>
                                        </p:cTn>
                                        <p:tgtEl>
                                          <p:spTgt spid="66"/>
                                        </p:tgtEl>
                                        <p:attrNameLst>
                                          <p:attrName>style.visibility</p:attrName>
                                        </p:attrNameLst>
                                      </p:cBhvr>
                                      <p:to>
                                        <p:strVal val="hidden"/>
                                      </p:to>
                                    </p:se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700"/>
                                        <p:tgtEl>
                                          <p:spTgt spid="66"/>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700"/>
                                        <p:tgtEl>
                                          <p:spTgt spid="66"/>
                                        </p:tgtEl>
                                      </p:cBhvr>
                                    </p:animEffec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700"/>
                                        <p:tgtEl>
                                          <p:spTgt spid="66"/>
                                        </p:tgtEl>
                                      </p:cBhvr>
                                    </p:animEffect>
                                    <p:set>
                                      <p:cBhvr>
                                        <p:cTn dur="1" fill="hold">
                                          <p:stCondLst>
                                            <p:cond delay="700"/>
                                          </p:stCondLst>
                                        </p:cTn>
                                        <p:tgtEl>
                                          <p:spTgt spid="66"/>
                                        </p:tgtEl>
                                        <p:attrNameLst>
                                          <p:attrName>style.visibility</p:attrName>
                                        </p:attrNameLst>
                                      </p:cBhvr>
                                      <p:to>
                                        <p:strVal val="hidden"/>
                                      </p:to>
                                    </p:se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700"/>
                                        <p:tgtEl>
                                          <p:spTgt spid="66"/>
                                        </p:tgtEl>
                                      </p:cBhvr>
                                    </p:animEffect>
                                  </p:childTnLst>
                                </p:cTn>
                              </p:par>
                            </p:childTnLst>
                          </p:cTn>
                        </p:par>
                        <p:par>
                          <p:cTn fill="hold">
                            <p:stCondLst>
                              <p:cond delay="5900"/>
                            </p:stCondLst>
                            <p:childTnLst>
                              <p:par>
                                <p:cTn fill="hold" nodeType="afterEffect" presetClass="exit" presetID="10" presetSubtype="0">
                                  <p:stCondLst>
                                    <p:cond delay="0"/>
                                  </p:stCondLst>
                                  <p:childTnLst>
                                    <p:animEffect filter="fade" transition="out">
                                      <p:cBhvr>
                                        <p:cTn dur="700"/>
                                        <p:tgtEl>
                                          <p:spTgt spid="66"/>
                                        </p:tgtEl>
                                      </p:cBhvr>
                                    </p:animEffect>
                                    <p:set>
                                      <p:cBhvr>
                                        <p:cTn dur="1" fill="hold">
                                          <p:stCondLst>
                                            <p:cond delay="700"/>
                                          </p:stCondLst>
                                        </p:cTn>
                                        <p:tgtEl>
                                          <p:spTgt spid="66"/>
                                        </p:tgtEl>
                                        <p:attrNameLst>
                                          <p:attrName>style.visibility</p:attrName>
                                        </p:attrNameLst>
                                      </p:cBhvr>
                                      <p:to>
                                        <p:strVal val="hidden"/>
                                      </p:to>
                                    </p:set>
                                  </p:childTnLst>
                                </p:cTn>
                              </p:par>
                            </p:childTnLst>
                          </p:cTn>
                        </p:par>
                        <p:par>
                          <p:cTn fill="hold">
                            <p:stCondLst>
                              <p:cond delay="66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700"/>
                                        <p:tgtEl>
                                          <p:spTgt spid="66"/>
                                        </p:tgtEl>
                                      </p:cBhvr>
                                    </p:animEffect>
                                  </p:childTnLst>
                                </p:cTn>
                              </p:par>
                            </p:childTnLst>
                          </p:cTn>
                        </p:par>
                        <p:par>
                          <p:cTn fill="hold">
                            <p:stCondLst>
                              <p:cond delay="7300"/>
                            </p:stCondLst>
                            <p:childTnLst>
                              <p:par>
                                <p:cTn fill="hold" nodeType="afterEffect" presetClass="exit" presetID="10" presetSubtype="0">
                                  <p:stCondLst>
                                    <p:cond delay="0"/>
                                  </p:stCondLst>
                                  <p:childTnLst>
                                    <p:animEffect filter="fade" transition="out">
                                      <p:cBhvr>
                                        <p:cTn dur="700"/>
                                        <p:tgtEl>
                                          <p:spTgt spid="66"/>
                                        </p:tgtEl>
                                      </p:cBhvr>
                                    </p:animEffect>
                                    <p:set>
                                      <p:cBhvr>
                                        <p:cTn dur="1" fill="hold">
                                          <p:stCondLst>
                                            <p:cond delay="700"/>
                                          </p:stCondLst>
                                        </p:cTn>
                                        <p:tgtEl>
                                          <p:spTgt spid="66"/>
                                        </p:tgtEl>
                                        <p:attrNameLst>
                                          <p:attrName>style.visibility</p:attrName>
                                        </p:attrNameLst>
                                      </p:cBhvr>
                                      <p:to>
                                        <p:strVal val="hidden"/>
                                      </p:to>
                                    </p:se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210" name="Shape 210"/>
        <p:cNvGrpSpPr/>
        <p:nvPr/>
      </p:nvGrpSpPr>
      <p:grpSpPr>
        <a:xfrm>
          <a:off x="0" y="0"/>
          <a:ext cx="0" cy="0"/>
          <a:chOff x="0" y="0"/>
          <a:chExt cx="0" cy="0"/>
        </a:xfrm>
      </p:grpSpPr>
      <p:sp>
        <p:nvSpPr>
          <p:cNvPr id="211" name="Google Shape;211;p22"/>
          <p:cNvSpPr txBox="1"/>
          <p:nvPr/>
        </p:nvSpPr>
        <p:spPr>
          <a:xfrm>
            <a:off x="329250" y="326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00">
              <a:solidFill>
                <a:srgbClr val="2B3E74"/>
              </a:solidFill>
            </a:endParaRPr>
          </a:p>
        </p:txBody>
      </p:sp>
      <p:sp>
        <p:nvSpPr>
          <p:cNvPr id="212" name="Google Shape;212;p22"/>
          <p:cNvSpPr txBox="1"/>
          <p:nvPr>
            <p:ph type="title"/>
          </p:nvPr>
        </p:nvSpPr>
        <p:spPr>
          <a:xfrm>
            <a:off x="393225" y="9188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700">
                <a:solidFill>
                  <a:srgbClr val="E8602C"/>
                </a:solidFill>
                <a:latin typeface="Press Start 2P"/>
                <a:ea typeface="Press Start 2P"/>
                <a:cs typeface="Press Start 2P"/>
                <a:sym typeface="Press Start 2P"/>
              </a:rPr>
              <a:t>First of all… </a:t>
            </a:r>
            <a:endParaRPr sz="1700">
              <a:solidFill>
                <a:srgbClr val="E8602C"/>
              </a:solidFill>
              <a:latin typeface="Press Start 2P"/>
              <a:ea typeface="Press Start 2P"/>
              <a:cs typeface="Press Start 2P"/>
              <a:sym typeface="Press Start 2P"/>
            </a:endParaRPr>
          </a:p>
          <a:p>
            <a:pPr indent="0" lvl="0" marL="0" rtl="0" algn="ctr">
              <a:spcBef>
                <a:spcPts val="0"/>
              </a:spcBef>
              <a:spcAft>
                <a:spcPts val="0"/>
              </a:spcAft>
              <a:buNone/>
            </a:pPr>
            <a:r>
              <a:rPr lang="en" sz="1700">
                <a:solidFill>
                  <a:srgbClr val="E8602C"/>
                </a:solidFill>
                <a:latin typeface="Press Start 2P"/>
                <a:ea typeface="Press Start 2P"/>
                <a:cs typeface="Press Start 2P"/>
                <a:sym typeface="Press Start 2P"/>
              </a:rPr>
              <a:t>What IS a </a:t>
            </a:r>
            <a:r>
              <a:rPr lang="en" sz="1700">
                <a:solidFill>
                  <a:srgbClr val="E8602C"/>
                </a:solidFill>
                <a:latin typeface="Press Start 2P"/>
                <a:ea typeface="Press Start 2P"/>
                <a:cs typeface="Press Start 2P"/>
                <a:sym typeface="Press Start 2P"/>
              </a:rPr>
              <a:t>Neural</a:t>
            </a:r>
            <a:r>
              <a:rPr lang="en" sz="1700">
                <a:solidFill>
                  <a:srgbClr val="E8602C"/>
                </a:solidFill>
                <a:latin typeface="Press Start 2P"/>
                <a:ea typeface="Press Start 2P"/>
                <a:cs typeface="Press Start 2P"/>
                <a:sym typeface="Press Start 2P"/>
              </a:rPr>
              <a:t> Network?</a:t>
            </a:r>
            <a:endParaRPr sz="1700">
              <a:solidFill>
                <a:srgbClr val="E8602C"/>
              </a:solidFill>
              <a:latin typeface="Press Start 2P"/>
              <a:ea typeface="Press Start 2P"/>
              <a:cs typeface="Press Start 2P"/>
              <a:sym typeface="Press Start 2P"/>
            </a:endParaRPr>
          </a:p>
        </p:txBody>
      </p:sp>
      <p:pic>
        <p:nvPicPr>
          <p:cNvPr descr="Clown question bro (Provided by Tenor)" id="213" name="Google Shape;213;p22"/>
          <p:cNvPicPr preferRelativeResize="0"/>
          <p:nvPr/>
        </p:nvPicPr>
        <p:blipFill>
          <a:blip r:embed="rId3">
            <a:alphaModFix/>
          </a:blip>
          <a:stretch>
            <a:fillRect/>
          </a:stretch>
        </p:blipFill>
        <p:spPr>
          <a:xfrm>
            <a:off x="5106250" y="2204050"/>
            <a:ext cx="3406800" cy="2031900"/>
          </a:xfrm>
          <a:prstGeom prst="roundRect">
            <a:avLst>
              <a:gd fmla="val 16667" name="adj"/>
            </a:avLst>
          </a:prstGeom>
          <a:noFill/>
          <a:ln>
            <a:noFill/>
          </a:ln>
          <a:effectLst>
            <a:outerShdw blurRad="485775" rotWithShape="0" algn="bl" dir="8160000" dist="304800">
              <a:srgbClr val="000000">
                <a:alpha val="50000"/>
              </a:srgbClr>
            </a:outerShdw>
          </a:effectLst>
        </p:spPr>
      </p:pic>
      <p:sp>
        <p:nvSpPr>
          <p:cNvPr id="214" name="Google Shape;214;p22"/>
          <p:cNvSpPr txBox="1"/>
          <p:nvPr/>
        </p:nvSpPr>
        <p:spPr>
          <a:xfrm>
            <a:off x="1810600" y="985775"/>
            <a:ext cx="5746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2B3E74"/>
                </a:solidFill>
                <a:latin typeface="Press Start 2P"/>
                <a:ea typeface="Press Start 2P"/>
                <a:cs typeface="Press Start 2P"/>
                <a:sym typeface="Press Start 2P"/>
              </a:rPr>
              <a:t>First of all… </a:t>
            </a:r>
            <a:endParaRPr sz="1700">
              <a:solidFill>
                <a:srgbClr val="2B3E74"/>
              </a:solidFill>
              <a:latin typeface="Press Start 2P"/>
              <a:ea typeface="Press Start 2P"/>
              <a:cs typeface="Press Start 2P"/>
              <a:sym typeface="Press Start 2P"/>
            </a:endParaRPr>
          </a:p>
          <a:p>
            <a:pPr indent="0" lvl="0" marL="0" rtl="0" algn="ctr">
              <a:spcBef>
                <a:spcPts val="0"/>
              </a:spcBef>
              <a:spcAft>
                <a:spcPts val="0"/>
              </a:spcAft>
              <a:buNone/>
            </a:pPr>
            <a:r>
              <a:rPr lang="en" sz="1700">
                <a:solidFill>
                  <a:srgbClr val="2B3E74"/>
                </a:solidFill>
                <a:latin typeface="Press Start 2P"/>
                <a:ea typeface="Press Start 2P"/>
                <a:cs typeface="Press Start 2P"/>
                <a:sym typeface="Press Start 2P"/>
              </a:rPr>
              <a:t>What IS a Neural Network?</a:t>
            </a:r>
            <a:endParaRPr sz="1600"/>
          </a:p>
        </p:txBody>
      </p:sp>
      <p:pic>
        <p:nvPicPr>
          <p:cNvPr descr="a young boy is sitting at a table with candles and saying `` you 're killin ' me , smalls '' (Provided by Tenor)" id="215" name="Google Shape;215;p22"/>
          <p:cNvPicPr preferRelativeResize="0"/>
          <p:nvPr/>
        </p:nvPicPr>
        <p:blipFill>
          <a:blip r:embed="rId4">
            <a:alphaModFix/>
          </a:blip>
          <a:stretch>
            <a:fillRect/>
          </a:stretch>
        </p:blipFill>
        <p:spPr>
          <a:xfrm>
            <a:off x="960325" y="2204200"/>
            <a:ext cx="3406800" cy="2031600"/>
          </a:xfrm>
          <a:prstGeom prst="roundRect">
            <a:avLst>
              <a:gd fmla="val 16667" name="adj"/>
            </a:avLst>
          </a:prstGeom>
          <a:noFill/>
          <a:ln>
            <a:noFill/>
          </a:ln>
          <a:effectLst>
            <a:outerShdw blurRad="228600" rotWithShape="0" algn="bl" dir="7620000" dist="238125">
              <a:srgbClr val="000000">
                <a:alpha val="50000"/>
              </a:srgbClr>
            </a:outerShdw>
          </a:effectLst>
        </p:spPr>
      </p:pic>
      <p:pic>
        <p:nvPicPr>
          <p:cNvPr id="216" name="Google Shape;216;p22"/>
          <p:cNvPicPr preferRelativeResize="0"/>
          <p:nvPr/>
        </p:nvPicPr>
        <p:blipFill rotWithShape="1">
          <a:blip r:embed="rId5">
            <a:alphaModFix/>
          </a:blip>
          <a:srcRect b="64186" l="38836" r="38942" t="34430"/>
          <a:stretch/>
        </p:blipFill>
        <p:spPr>
          <a:xfrm>
            <a:off x="1810600" y="1638850"/>
            <a:ext cx="5746499" cy="18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220" name="Shape 220"/>
        <p:cNvGrpSpPr/>
        <p:nvPr/>
      </p:nvGrpSpPr>
      <p:grpSpPr>
        <a:xfrm>
          <a:off x="0" y="0"/>
          <a:ext cx="0" cy="0"/>
          <a:chOff x="0" y="0"/>
          <a:chExt cx="0" cy="0"/>
        </a:xfrm>
      </p:grpSpPr>
      <p:sp>
        <p:nvSpPr>
          <p:cNvPr id="221" name="Google Shape;221;p23"/>
          <p:cNvSpPr txBox="1"/>
          <p:nvPr>
            <p:ph idx="1" type="body"/>
          </p:nvPr>
        </p:nvSpPr>
        <p:spPr>
          <a:xfrm>
            <a:off x="311700" y="273275"/>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222" name="Google Shape;222;p23"/>
          <p:cNvSpPr txBox="1"/>
          <p:nvPr>
            <p:ph type="title"/>
          </p:nvPr>
        </p:nvSpPr>
        <p:spPr>
          <a:xfrm>
            <a:off x="475575" y="527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488">
                <a:solidFill>
                  <a:srgbClr val="E8602C"/>
                </a:solidFill>
                <a:latin typeface="Press Start 2P"/>
                <a:ea typeface="Press Start 2P"/>
                <a:cs typeface="Press Start 2P"/>
                <a:sym typeface="Press Start 2P"/>
              </a:rPr>
              <a:t>What is a Neural Network (And why use one)</a:t>
            </a:r>
            <a:endParaRPr sz="1488">
              <a:solidFill>
                <a:srgbClr val="E8602C"/>
              </a:solidFill>
              <a:latin typeface="Press Start 2P"/>
              <a:ea typeface="Press Start 2P"/>
              <a:cs typeface="Press Start 2P"/>
              <a:sym typeface="Press Start 2P"/>
            </a:endParaRPr>
          </a:p>
        </p:txBody>
      </p:sp>
      <p:sp>
        <p:nvSpPr>
          <p:cNvPr id="223" name="Google Shape;223;p23"/>
          <p:cNvSpPr txBox="1"/>
          <p:nvPr>
            <p:ph idx="1" type="body"/>
          </p:nvPr>
        </p:nvSpPr>
        <p:spPr>
          <a:xfrm>
            <a:off x="2692325" y="1344850"/>
            <a:ext cx="3639900" cy="3416400"/>
          </a:xfrm>
          <a:prstGeom prst="rect">
            <a:avLst/>
          </a:prstGeom>
        </p:spPr>
        <p:txBody>
          <a:bodyPr anchorCtr="0" anchor="t" bIns="91425" lIns="91425" spcFirstLastPara="1" rIns="91425" wrap="square" tIns="91425">
            <a:normAutofit fontScale="85000" lnSpcReduction="10000"/>
          </a:bodyPr>
          <a:lstStyle/>
          <a:p>
            <a:pPr indent="0" lvl="0" marL="0" rtl="0" algn="l">
              <a:lnSpc>
                <a:spcPct val="95000"/>
              </a:lnSpc>
              <a:spcBef>
                <a:spcPts val="0"/>
              </a:spcBef>
              <a:spcAft>
                <a:spcPts val="0"/>
              </a:spcAft>
              <a:buSzPct val="77853"/>
              <a:buNone/>
            </a:pPr>
            <a:r>
              <a:rPr lang="en" sz="1095">
                <a:solidFill>
                  <a:srgbClr val="2B3E74"/>
                </a:solidFill>
                <a:latin typeface="Press Start 2P"/>
                <a:ea typeface="Press Start 2P"/>
                <a:cs typeface="Press Start 2P"/>
                <a:sym typeface="Press Start 2P"/>
              </a:rPr>
              <a:t> </a:t>
            </a:r>
            <a:r>
              <a:rPr lang="en" sz="1095">
                <a:solidFill>
                  <a:srgbClr val="2B3E74"/>
                </a:solidFill>
                <a:latin typeface="Press Start 2P"/>
                <a:ea typeface="Press Start 2P"/>
                <a:cs typeface="Press Start 2P"/>
                <a:sym typeface="Press Start 2P"/>
              </a:rPr>
              <a:t>Neural</a:t>
            </a:r>
            <a:r>
              <a:rPr lang="en" sz="1095">
                <a:solidFill>
                  <a:srgbClr val="2B3E74"/>
                </a:solidFill>
                <a:latin typeface="Press Start 2P"/>
                <a:ea typeface="Press Start 2P"/>
                <a:cs typeface="Press Start 2P"/>
                <a:sym typeface="Press Start 2P"/>
              </a:rPr>
              <a:t> Networks are ML (machine learning) models inspired by the human brain as it mimics its structure, and processes to learn information</a:t>
            </a:r>
            <a:endParaRPr sz="1095">
              <a:solidFill>
                <a:srgbClr val="2B3E74"/>
              </a:solidFill>
              <a:latin typeface="Press Start 2P"/>
              <a:ea typeface="Press Start 2P"/>
              <a:cs typeface="Press Start 2P"/>
              <a:sym typeface="Press Start 2P"/>
            </a:endParaRPr>
          </a:p>
          <a:p>
            <a:pPr indent="0" lvl="0" marL="0" rtl="0" algn="l">
              <a:lnSpc>
                <a:spcPct val="95000"/>
              </a:lnSpc>
              <a:spcBef>
                <a:spcPts val="1200"/>
              </a:spcBef>
              <a:spcAft>
                <a:spcPts val="0"/>
              </a:spcAft>
              <a:buSzPct val="77853"/>
              <a:buNone/>
            </a:pPr>
            <a:r>
              <a:rPr lang="en" sz="1095">
                <a:solidFill>
                  <a:srgbClr val="2B3E74"/>
                </a:solidFill>
                <a:latin typeface="Press Start 2P"/>
                <a:ea typeface="Press Start 2P"/>
                <a:cs typeface="Press Start 2P"/>
                <a:sym typeface="Press Start 2P"/>
              </a:rPr>
              <a:t> In place of normal </a:t>
            </a:r>
            <a:r>
              <a:rPr lang="en" sz="1095">
                <a:solidFill>
                  <a:srgbClr val="2B3E74"/>
                </a:solidFill>
                <a:latin typeface="Press Start 2P"/>
                <a:ea typeface="Press Start 2P"/>
                <a:cs typeface="Press Start 2P"/>
                <a:sym typeface="Press Start 2P"/>
              </a:rPr>
              <a:t>neurons</a:t>
            </a:r>
            <a:r>
              <a:rPr lang="en" sz="1095">
                <a:solidFill>
                  <a:srgbClr val="2B3E74"/>
                </a:solidFill>
                <a:latin typeface="Press Start 2P"/>
                <a:ea typeface="Press Start 2P"/>
                <a:cs typeface="Press Start 2P"/>
                <a:sym typeface="Press Start 2P"/>
              </a:rPr>
              <a:t> in the human brain, the network consists of nodes which have many layers (some for input some for output) </a:t>
            </a:r>
            <a:endParaRPr sz="1095">
              <a:solidFill>
                <a:srgbClr val="2B3E74"/>
              </a:solidFill>
              <a:latin typeface="Press Start 2P"/>
              <a:ea typeface="Press Start 2P"/>
              <a:cs typeface="Press Start 2P"/>
              <a:sym typeface="Press Start 2P"/>
            </a:endParaRPr>
          </a:p>
          <a:p>
            <a:pPr indent="0" lvl="0" marL="0" rtl="0" algn="l">
              <a:lnSpc>
                <a:spcPct val="95000"/>
              </a:lnSpc>
              <a:spcBef>
                <a:spcPts val="1200"/>
              </a:spcBef>
              <a:spcAft>
                <a:spcPts val="0"/>
              </a:spcAft>
              <a:buSzPct val="77853"/>
              <a:buNone/>
            </a:pPr>
            <a:r>
              <a:rPr lang="en" sz="1095">
                <a:solidFill>
                  <a:srgbClr val="2B3E74"/>
                </a:solidFill>
                <a:latin typeface="Press Start 2P"/>
                <a:ea typeface="Press Start 2P"/>
                <a:cs typeface="Press Start 2P"/>
                <a:sym typeface="Press Start 2P"/>
              </a:rPr>
              <a:t> It learns </a:t>
            </a:r>
            <a:r>
              <a:rPr lang="en" sz="1095">
                <a:solidFill>
                  <a:srgbClr val="2B3E74"/>
                </a:solidFill>
                <a:latin typeface="Press Start 2P"/>
                <a:ea typeface="Press Start 2P"/>
                <a:cs typeface="Press Start 2P"/>
                <a:sym typeface="Press Start 2P"/>
              </a:rPr>
              <a:t>from</a:t>
            </a:r>
            <a:r>
              <a:rPr lang="en" sz="1095">
                <a:solidFill>
                  <a:srgbClr val="2B3E74"/>
                </a:solidFill>
                <a:latin typeface="Press Start 2P"/>
                <a:ea typeface="Press Start 2P"/>
                <a:cs typeface="Press Start 2P"/>
                <a:sym typeface="Press Start 2P"/>
              </a:rPr>
              <a:t> pattern seeking and from LOTS AND LOTS of data. In our scenario predicting whether a team will make the playoffs</a:t>
            </a:r>
            <a:endParaRPr sz="1095">
              <a:solidFill>
                <a:srgbClr val="2B3E74"/>
              </a:solidFill>
              <a:latin typeface="Press Start 2P"/>
              <a:ea typeface="Press Start 2P"/>
              <a:cs typeface="Press Start 2P"/>
              <a:sym typeface="Press Start 2P"/>
            </a:endParaRPr>
          </a:p>
          <a:p>
            <a:pPr indent="-287702" lvl="0" marL="457200" rtl="0" algn="l">
              <a:lnSpc>
                <a:spcPct val="95000"/>
              </a:lnSpc>
              <a:spcBef>
                <a:spcPts val="1200"/>
              </a:spcBef>
              <a:spcAft>
                <a:spcPts val="0"/>
              </a:spcAft>
              <a:buClr>
                <a:srgbClr val="2B3E74"/>
              </a:buClr>
              <a:buSzPct val="100000"/>
              <a:buFont typeface="Press Start 2P"/>
              <a:buChar char="●"/>
            </a:pPr>
            <a:r>
              <a:rPr lang="en" sz="1095">
                <a:solidFill>
                  <a:srgbClr val="2B3E74"/>
                </a:solidFill>
                <a:latin typeface="Press Start 2P"/>
                <a:ea typeface="Press Start 2P"/>
                <a:cs typeface="Press Start 2P"/>
                <a:sym typeface="Press Start 2P"/>
              </a:rPr>
              <a:t>Models complex data and their relationships </a:t>
            </a:r>
            <a:endParaRPr sz="1095">
              <a:solidFill>
                <a:srgbClr val="2B3E74"/>
              </a:solidFill>
              <a:latin typeface="Press Start 2P"/>
              <a:ea typeface="Press Start 2P"/>
              <a:cs typeface="Press Start 2P"/>
              <a:sym typeface="Press Start 2P"/>
            </a:endParaRPr>
          </a:p>
          <a:p>
            <a:pPr indent="-287702" lvl="0" marL="457200" rtl="0" algn="l">
              <a:lnSpc>
                <a:spcPct val="95000"/>
              </a:lnSpc>
              <a:spcBef>
                <a:spcPts val="0"/>
              </a:spcBef>
              <a:spcAft>
                <a:spcPts val="0"/>
              </a:spcAft>
              <a:buClr>
                <a:srgbClr val="2B3E74"/>
              </a:buClr>
              <a:buSzPct val="100000"/>
              <a:buFont typeface="Press Start 2P"/>
              <a:buChar char="●"/>
            </a:pPr>
            <a:r>
              <a:rPr lang="en" sz="1095">
                <a:solidFill>
                  <a:srgbClr val="2B3E74"/>
                </a:solidFill>
                <a:latin typeface="Press Start 2P"/>
                <a:ea typeface="Press Start 2P"/>
                <a:cs typeface="Press Start 2P"/>
                <a:sym typeface="Press Start 2P"/>
              </a:rPr>
              <a:t>Learns from past MLB Seasons (2000-2024) to generalize future outcomes</a:t>
            </a:r>
            <a:endParaRPr sz="1095">
              <a:solidFill>
                <a:srgbClr val="2B3E74"/>
              </a:solidFill>
              <a:latin typeface="Press Start 2P"/>
              <a:ea typeface="Press Start 2P"/>
              <a:cs typeface="Press Start 2P"/>
              <a:sym typeface="Press Start 2P"/>
            </a:endParaRPr>
          </a:p>
        </p:txBody>
      </p:sp>
      <p:sp>
        <p:nvSpPr>
          <p:cNvPr id="224" name="Google Shape;224;p23"/>
          <p:cNvSpPr txBox="1"/>
          <p:nvPr/>
        </p:nvSpPr>
        <p:spPr>
          <a:xfrm>
            <a:off x="494725" y="527525"/>
            <a:ext cx="8520600" cy="41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88">
                <a:solidFill>
                  <a:srgbClr val="2B3E74"/>
                </a:solidFill>
                <a:latin typeface="Press Start 2P"/>
                <a:ea typeface="Press Start 2P"/>
                <a:cs typeface="Press Start 2P"/>
                <a:sym typeface="Press Start 2P"/>
              </a:rPr>
              <a:t>What is a Neural Network (And why use one)</a:t>
            </a:r>
            <a:endParaRPr sz="1488">
              <a:solidFill>
                <a:srgbClr val="2B3E74"/>
              </a:solidFill>
              <a:latin typeface="Press Start 2P"/>
              <a:ea typeface="Press Start 2P"/>
              <a:cs typeface="Press Start 2P"/>
              <a:sym typeface="Press Start 2P"/>
            </a:endParaRPr>
          </a:p>
        </p:txBody>
      </p:sp>
      <p:sp>
        <p:nvSpPr>
          <p:cNvPr id="225" name="Google Shape;225;p23"/>
          <p:cNvSpPr/>
          <p:nvPr/>
        </p:nvSpPr>
        <p:spPr>
          <a:xfrm>
            <a:off x="2578550" y="1193975"/>
            <a:ext cx="59400" cy="3665400"/>
          </a:xfrm>
          <a:prstGeom prst="rect">
            <a:avLst/>
          </a:prstGeom>
          <a:solidFill>
            <a:srgbClr val="E8602C"/>
          </a:solidFill>
          <a:ln cap="flat" cmpd="sng" w="38100">
            <a:solidFill>
              <a:srgbClr val="E860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23"/>
          <p:cNvSpPr/>
          <p:nvPr/>
        </p:nvSpPr>
        <p:spPr>
          <a:xfrm flipH="1" rot="-5400000">
            <a:off x="4542300" y="-3037225"/>
            <a:ext cx="59400" cy="8403000"/>
          </a:xfrm>
          <a:prstGeom prst="rect">
            <a:avLst/>
          </a:prstGeom>
          <a:solidFill>
            <a:srgbClr val="E8602C"/>
          </a:solidFill>
          <a:ln cap="flat" cmpd="sng" w="38100">
            <a:solidFill>
              <a:srgbClr val="E860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7" name="Google Shape;227;p23"/>
          <p:cNvPicPr preferRelativeResize="0"/>
          <p:nvPr/>
        </p:nvPicPr>
        <p:blipFill>
          <a:blip r:embed="rId3">
            <a:alphaModFix/>
          </a:blip>
          <a:stretch>
            <a:fillRect/>
          </a:stretch>
        </p:blipFill>
        <p:spPr>
          <a:xfrm>
            <a:off x="370500" y="1560100"/>
            <a:ext cx="2153674" cy="2627974"/>
          </a:xfrm>
          <a:prstGeom prst="rect">
            <a:avLst/>
          </a:prstGeom>
          <a:noFill/>
          <a:ln>
            <a:noFill/>
          </a:ln>
        </p:spPr>
      </p:pic>
      <p:pic>
        <p:nvPicPr>
          <p:cNvPr id="228" name="Google Shape;228;p23"/>
          <p:cNvPicPr preferRelativeResize="0"/>
          <p:nvPr/>
        </p:nvPicPr>
        <p:blipFill>
          <a:blip r:embed="rId4">
            <a:alphaModFix/>
          </a:blip>
          <a:stretch>
            <a:fillRect/>
          </a:stretch>
        </p:blipFill>
        <p:spPr>
          <a:xfrm>
            <a:off x="2757475" y="1387327"/>
            <a:ext cx="120000" cy="123931"/>
          </a:xfrm>
          <a:prstGeom prst="rect">
            <a:avLst/>
          </a:prstGeom>
          <a:noFill/>
          <a:ln>
            <a:noFill/>
          </a:ln>
        </p:spPr>
      </p:pic>
      <p:pic>
        <p:nvPicPr>
          <p:cNvPr id="229" name="Google Shape;229;p23"/>
          <p:cNvPicPr preferRelativeResize="0"/>
          <p:nvPr/>
        </p:nvPicPr>
        <p:blipFill>
          <a:blip r:embed="rId4">
            <a:alphaModFix/>
          </a:blip>
          <a:stretch>
            <a:fillRect/>
          </a:stretch>
        </p:blipFill>
        <p:spPr>
          <a:xfrm>
            <a:off x="2757475" y="2248002"/>
            <a:ext cx="120000" cy="123931"/>
          </a:xfrm>
          <a:prstGeom prst="rect">
            <a:avLst/>
          </a:prstGeom>
          <a:noFill/>
          <a:ln>
            <a:noFill/>
          </a:ln>
        </p:spPr>
      </p:pic>
      <p:pic>
        <p:nvPicPr>
          <p:cNvPr id="230" name="Google Shape;230;p23"/>
          <p:cNvPicPr preferRelativeResize="0"/>
          <p:nvPr/>
        </p:nvPicPr>
        <p:blipFill>
          <a:blip r:embed="rId4">
            <a:alphaModFix/>
          </a:blip>
          <a:stretch>
            <a:fillRect/>
          </a:stretch>
        </p:blipFill>
        <p:spPr>
          <a:xfrm>
            <a:off x="2757475" y="3051702"/>
            <a:ext cx="120000" cy="123931"/>
          </a:xfrm>
          <a:prstGeom prst="rect">
            <a:avLst/>
          </a:prstGeom>
          <a:noFill/>
          <a:ln>
            <a:noFill/>
          </a:ln>
        </p:spPr>
      </p:pic>
      <p:pic>
        <p:nvPicPr>
          <p:cNvPr id="231" name="Google Shape;231;p23"/>
          <p:cNvPicPr preferRelativeResize="0"/>
          <p:nvPr/>
        </p:nvPicPr>
        <p:blipFill>
          <a:blip r:embed="rId5">
            <a:alphaModFix/>
          </a:blip>
          <a:stretch>
            <a:fillRect/>
          </a:stretch>
        </p:blipFill>
        <p:spPr>
          <a:xfrm>
            <a:off x="2877475" y="3769225"/>
            <a:ext cx="177050" cy="184500"/>
          </a:xfrm>
          <a:prstGeom prst="rect">
            <a:avLst/>
          </a:prstGeom>
          <a:noFill/>
          <a:ln>
            <a:noFill/>
          </a:ln>
        </p:spPr>
      </p:pic>
      <p:pic>
        <p:nvPicPr>
          <p:cNvPr id="232" name="Google Shape;232;p23"/>
          <p:cNvPicPr preferRelativeResize="0"/>
          <p:nvPr/>
        </p:nvPicPr>
        <p:blipFill>
          <a:blip r:embed="rId5">
            <a:alphaModFix/>
          </a:blip>
          <a:stretch>
            <a:fillRect/>
          </a:stretch>
        </p:blipFill>
        <p:spPr>
          <a:xfrm>
            <a:off x="2877475" y="4051875"/>
            <a:ext cx="177050" cy="184500"/>
          </a:xfrm>
          <a:prstGeom prst="rect">
            <a:avLst/>
          </a:prstGeom>
          <a:noFill/>
          <a:ln>
            <a:noFill/>
          </a:ln>
        </p:spPr>
      </p:pic>
      <p:pic>
        <p:nvPicPr>
          <p:cNvPr id="233" name="Google Shape;233;p23"/>
          <p:cNvPicPr preferRelativeResize="0"/>
          <p:nvPr/>
        </p:nvPicPr>
        <p:blipFill>
          <a:blip r:embed="rId6">
            <a:alphaModFix/>
          </a:blip>
          <a:stretch>
            <a:fillRect/>
          </a:stretch>
        </p:blipFill>
        <p:spPr>
          <a:xfrm>
            <a:off x="6668149" y="1972724"/>
            <a:ext cx="1978350" cy="1802750"/>
          </a:xfrm>
          <a:prstGeom prst="rect">
            <a:avLst/>
          </a:prstGeom>
          <a:noFill/>
          <a:ln>
            <a:noFill/>
          </a:ln>
        </p:spPr>
      </p:pic>
      <p:pic>
        <p:nvPicPr>
          <p:cNvPr id="234" name="Google Shape;234;p23"/>
          <p:cNvPicPr preferRelativeResize="0"/>
          <p:nvPr/>
        </p:nvPicPr>
        <p:blipFill rotWithShape="1">
          <a:blip r:embed="rId7">
            <a:alphaModFix/>
          </a:blip>
          <a:srcRect b="64186" l="38836" r="38942" t="34430"/>
          <a:stretch/>
        </p:blipFill>
        <p:spPr>
          <a:xfrm>
            <a:off x="494725" y="852120"/>
            <a:ext cx="4086026" cy="186025"/>
          </a:xfrm>
          <a:prstGeom prst="rect">
            <a:avLst/>
          </a:prstGeom>
          <a:noFill/>
          <a:ln>
            <a:noFill/>
          </a:ln>
        </p:spPr>
      </p:pic>
      <p:pic>
        <p:nvPicPr>
          <p:cNvPr id="235" name="Google Shape;235;p23"/>
          <p:cNvPicPr preferRelativeResize="0"/>
          <p:nvPr/>
        </p:nvPicPr>
        <p:blipFill rotWithShape="1">
          <a:blip r:embed="rId7">
            <a:alphaModFix/>
          </a:blip>
          <a:srcRect b="64186" l="38836" r="38942" t="34430"/>
          <a:stretch/>
        </p:blipFill>
        <p:spPr>
          <a:xfrm>
            <a:off x="4510138" y="852120"/>
            <a:ext cx="4086026" cy="186025"/>
          </a:xfrm>
          <a:prstGeom prst="rect">
            <a:avLst/>
          </a:prstGeom>
          <a:noFill/>
          <a:ln>
            <a:noFill/>
          </a:ln>
        </p:spPr>
      </p:pic>
      <p:sp>
        <p:nvSpPr>
          <p:cNvPr id="236" name="Google Shape;236;p23"/>
          <p:cNvSpPr/>
          <p:nvPr/>
        </p:nvSpPr>
        <p:spPr>
          <a:xfrm>
            <a:off x="6272825" y="1228325"/>
            <a:ext cx="59400" cy="3665400"/>
          </a:xfrm>
          <a:prstGeom prst="rect">
            <a:avLst/>
          </a:prstGeom>
          <a:solidFill>
            <a:srgbClr val="E8602C"/>
          </a:solidFill>
          <a:ln cap="flat" cmpd="sng" w="38100">
            <a:solidFill>
              <a:srgbClr val="E860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240" name="Shape 240"/>
        <p:cNvGrpSpPr/>
        <p:nvPr/>
      </p:nvGrpSpPr>
      <p:grpSpPr>
        <a:xfrm>
          <a:off x="0" y="0"/>
          <a:ext cx="0" cy="0"/>
          <a:chOff x="0" y="0"/>
          <a:chExt cx="0" cy="0"/>
        </a:xfrm>
      </p:grpSpPr>
      <p:sp>
        <p:nvSpPr>
          <p:cNvPr id="241" name="Google Shape;241;p24"/>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42" name="Google Shape;242;p24"/>
          <p:cNvPicPr preferRelativeResize="0"/>
          <p:nvPr/>
        </p:nvPicPr>
        <p:blipFill>
          <a:blip r:embed="rId3">
            <a:alphaModFix/>
          </a:blip>
          <a:stretch>
            <a:fillRect/>
          </a:stretch>
        </p:blipFill>
        <p:spPr>
          <a:xfrm>
            <a:off x="9589875" y="3393867"/>
            <a:ext cx="979600" cy="1258975"/>
          </a:xfrm>
          <a:prstGeom prst="rect">
            <a:avLst/>
          </a:prstGeom>
          <a:noFill/>
          <a:ln>
            <a:noFill/>
          </a:ln>
        </p:spPr>
      </p:pic>
      <p:pic>
        <p:nvPicPr>
          <p:cNvPr id="243" name="Google Shape;243;p24"/>
          <p:cNvPicPr preferRelativeResize="0"/>
          <p:nvPr/>
        </p:nvPicPr>
        <p:blipFill>
          <a:blip r:embed="rId4">
            <a:alphaModFix/>
          </a:blip>
          <a:stretch>
            <a:fillRect/>
          </a:stretch>
        </p:blipFill>
        <p:spPr>
          <a:xfrm>
            <a:off x="9439078" y="1010278"/>
            <a:ext cx="1389900" cy="1623473"/>
          </a:xfrm>
          <a:prstGeom prst="rect">
            <a:avLst/>
          </a:prstGeom>
          <a:noFill/>
          <a:ln>
            <a:noFill/>
          </a:ln>
        </p:spPr>
      </p:pic>
      <p:pic>
        <p:nvPicPr>
          <p:cNvPr id="244" name="Google Shape;244;p24"/>
          <p:cNvPicPr preferRelativeResize="0"/>
          <p:nvPr/>
        </p:nvPicPr>
        <p:blipFill>
          <a:blip r:embed="rId5">
            <a:alphaModFix/>
          </a:blip>
          <a:stretch>
            <a:fillRect/>
          </a:stretch>
        </p:blipFill>
        <p:spPr>
          <a:xfrm rot="3">
            <a:off x="450675" y="1582263"/>
            <a:ext cx="1754278" cy="1811624"/>
          </a:xfrm>
          <a:prstGeom prst="rect">
            <a:avLst/>
          </a:prstGeom>
          <a:noFill/>
          <a:ln>
            <a:noFill/>
          </a:ln>
        </p:spPr>
      </p:pic>
      <p:sp>
        <p:nvSpPr>
          <p:cNvPr id="245" name="Google Shape;245;p24"/>
          <p:cNvSpPr/>
          <p:nvPr/>
        </p:nvSpPr>
        <p:spPr>
          <a:xfrm>
            <a:off x="694713" y="2140075"/>
            <a:ext cx="1389900" cy="56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Press Start 2P"/>
                <a:ea typeface="Press Start 2P"/>
                <a:cs typeface="Press Start 2P"/>
                <a:sym typeface="Press Start 2P"/>
              </a:rPr>
              <a:t>Input Layer</a:t>
            </a:r>
            <a:endParaRPr sz="800">
              <a:latin typeface="Press Start 2P"/>
              <a:ea typeface="Press Start 2P"/>
              <a:cs typeface="Press Start 2P"/>
              <a:sym typeface="Press Start 2P"/>
            </a:endParaRPr>
          </a:p>
          <a:p>
            <a:pPr indent="0" lvl="0" marL="0" rtl="0" algn="ctr">
              <a:spcBef>
                <a:spcPts val="0"/>
              </a:spcBef>
              <a:spcAft>
                <a:spcPts val="0"/>
              </a:spcAft>
              <a:buNone/>
            </a:pPr>
            <a:r>
              <a:rPr lang="en" sz="700">
                <a:latin typeface="Press Start 2P"/>
                <a:ea typeface="Press Start 2P"/>
                <a:cs typeface="Press Start 2P"/>
                <a:sym typeface="Press Start 2P"/>
              </a:rPr>
              <a:t>(team stats)</a:t>
            </a:r>
            <a:r>
              <a:rPr lang="en">
                <a:latin typeface="Press Start 2P"/>
                <a:ea typeface="Press Start 2P"/>
                <a:cs typeface="Press Start 2P"/>
                <a:sym typeface="Press Start 2P"/>
              </a:rPr>
              <a:t> </a:t>
            </a:r>
            <a:endParaRPr>
              <a:latin typeface="Press Start 2P"/>
              <a:ea typeface="Press Start 2P"/>
              <a:cs typeface="Press Start 2P"/>
              <a:sym typeface="Press Start 2P"/>
            </a:endParaRPr>
          </a:p>
        </p:txBody>
      </p:sp>
      <p:pic>
        <p:nvPicPr>
          <p:cNvPr id="246" name="Google Shape;246;p24"/>
          <p:cNvPicPr preferRelativeResize="0"/>
          <p:nvPr/>
        </p:nvPicPr>
        <p:blipFill>
          <a:blip r:embed="rId5">
            <a:alphaModFix/>
          </a:blip>
          <a:stretch>
            <a:fillRect/>
          </a:stretch>
        </p:blipFill>
        <p:spPr>
          <a:xfrm rot="2">
            <a:off x="2621512" y="1582263"/>
            <a:ext cx="1754275" cy="1811624"/>
          </a:xfrm>
          <a:prstGeom prst="rect">
            <a:avLst/>
          </a:prstGeom>
          <a:noFill/>
          <a:ln>
            <a:noFill/>
          </a:ln>
        </p:spPr>
      </p:pic>
      <p:sp>
        <p:nvSpPr>
          <p:cNvPr id="247" name="Google Shape;247;p24"/>
          <p:cNvSpPr/>
          <p:nvPr/>
        </p:nvSpPr>
        <p:spPr>
          <a:xfrm>
            <a:off x="2621450" y="2041675"/>
            <a:ext cx="1754400" cy="89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Press Start 2P"/>
                <a:ea typeface="Press Start 2P"/>
                <a:cs typeface="Press Start 2P"/>
                <a:sym typeface="Press Start 2P"/>
              </a:rPr>
              <a:t>Hidden</a:t>
            </a:r>
            <a:r>
              <a:rPr lang="en" sz="800">
                <a:latin typeface="Press Start 2P"/>
                <a:ea typeface="Press Start 2P"/>
                <a:cs typeface="Press Start 2P"/>
                <a:sym typeface="Press Start 2P"/>
              </a:rPr>
              <a:t> Layer 1 </a:t>
            </a:r>
            <a:endParaRPr sz="800">
              <a:latin typeface="Press Start 2P"/>
              <a:ea typeface="Press Start 2P"/>
              <a:cs typeface="Press Start 2P"/>
              <a:sym typeface="Press Start 2P"/>
            </a:endParaRPr>
          </a:p>
          <a:p>
            <a:pPr indent="0" lvl="0" marL="0" rtl="0" algn="ctr">
              <a:spcBef>
                <a:spcPts val="0"/>
              </a:spcBef>
              <a:spcAft>
                <a:spcPts val="0"/>
              </a:spcAft>
              <a:buNone/>
            </a:pPr>
            <a:r>
              <a:rPr lang="en" sz="700">
                <a:latin typeface="Press Start 2P"/>
                <a:ea typeface="Press Start 2P"/>
                <a:cs typeface="Press Start 2P"/>
                <a:sym typeface="Press Start 2P"/>
              </a:rPr>
              <a:t>(computes weights &amp; processes data </a:t>
            </a:r>
            <a:endParaRPr sz="700">
              <a:latin typeface="Press Start 2P"/>
              <a:ea typeface="Press Start 2P"/>
              <a:cs typeface="Press Start 2P"/>
              <a:sym typeface="Press Start 2P"/>
            </a:endParaRPr>
          </a:p>
          <a:p>
            <a:pPr indent="0" lvl="0" marL="0" rtl="0" algn="ctr">
              <a:spcBef>
                <a:spcPts val="0"/>
              </a:spcBef>
              <a:spcAft>
                <a:spcPts val="0"/>
              </a:spcAft>
              <a:buNone/>
            </a:pPr>
            <a:r>
              <a:rPr lang="en" sz="700">
                <a:latin typeface="Press Start 2P"/>
                <a:ea typeface="Press Start 2P"/>
                <a:cs typeface="Press Start 2P"/>
                <a:sym typeface="Press Start 2P"/>
              </a:rPr>
              <a:t>64 neurons)</a:t>
            </a:r>
            <a:r>
              <a:rPr lang="en">
                <a:latin typeface="Press Start 2P"/>
                <a:ea typeface="Press Start 2P"/>
                <a:cs typeface="Press Start 2P"/>
                <a:sym typeface="Press Start 2P"/>
              </a:rPr>
              <a:t> </a:t>
            </a:r>
            <a:endParaRPr>
              <a:latin typeface="Press Start 2P"/>
              <a:ea typeface="Press Start 2P"/>
              <a:cs typeface="Press Start 2P"/>
              <a:sym typeface="Press Start 2P"/>
            </a:endParaRPr>
          </a:p>
        </p:txBody>
      </p:sp>
      <p:pic>
        <p:nvPicPr>
          <p:cNvPr id="248" name="Google Shape;248;p24"/>
          <p:cNvPicPr preferRelativeResize="0"/>
          <p:nvPr/>
        </p:nvPicPr>
        <p:blipFill>
          <a:blip r:embed="rId5">
            <a:alphaModFix/>
          </a:blip>
          <a:stretch>
            <a:fillRect/>
          </a:stretch>
        </p:blipFill>
        <p:spPr>
          <a:xfrm rot="2">
            <a:off x="4722287" y="1517613"/>
            <a:ext cx="1754275" cy="1811624"/>
          </a:xfrm>
          <a:prstGeom prst="rect">
            <a:avLst/>
          </a:prstGeom>
          <a:noFill/>
          <a:ln>
            <a:noFill/>
          </a:ln>
        </p:spPr>
      </p:pic>
      <p:pic>
        <p:nvPicPr>
          <p:cNvPr id="249" name="Google Shape;249;p24"/>
          <p:cNvPicPr preferRelativeResize="0"/>
          <p:nvPr/>
        </p:nvPicPr>
        <p:blipFill>
          <a:blip r:embed="rId5">
            <a:alphaModFix/>
          </a:blip>
          <a:stretch>
            <a:fillRect/>
          </a:stretch>
        </p:blipFill>
        <p:spPr>
          <a:xfrm rot="2">
            <a:off x="6937662" y="1517613"/>
            <a:ext cx="1754275" cy="1811624"/>
          </a:xfrm>
          <a:prstGeom prst="rect">
            <a:avLst/>
          </a:prstGeom>
          <a:noFill/>
          <a:ln>
            <a:noFill/>
          </a:ln>
        </p:spPr>
      </p:pic>
      <p:sp>
        <p:nvSpPr>
          <p:cNvPr id="250" name="Google Shape;250;p24"/>
          <p:cNvSpPr/>
          <p:nvPr/>
        </p:nvSpPr>
        <p:spPr>
          <a:xfrm>
            <a:off x="4792338" y="2075425"/>
            <a:ext cx="1674900" cy="69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Press Start 2P"/>
                <a:ea typeface="Press Start 2P"/>
                <a:cs typeface="Press Start 2P"/>
                <a:sym typeface="Press Start 2P"/>
              </a:rPr>
              <a:t>Hidden Layer 2 </a:t>
            </a:r>
            <a:endParaRPr sz="800">
              <a:latin typeface="Press Start 2P"/>
              <a:ea typeface="Press Start 2P"/>
              <a:cs typeface="Press Start 2P"/>
              <a:sym typeface="Press Start 2P"/>
            </a:endParaRPr>
          </a:p>
          <a:p>
            <a:pPr indent="0" lvl="0" marL="0" rtl="0" algn="ctr">
              <a:spcBef>
                <a:spcPts val="0"/>
              </a:spcBef>
              <a:spcAft>
                <a:spcPts val="0"/>
              </a:spcAft>
              <a:buNone/>
            </a:pPr>
            <a:r>
              <a:rPr lang="en" sz="700">
                <a:latin typeface="Press Start 2P"/>
                <a:ea typeface="Press Start 2P"/>
                <a:cs typeface="Press Start 2P"/>
                <a:sym typeface="Press Start 2P"/>
              </a:rPr>
              <a:t>(computes weights &amp; processes data </a:t>
            </a:r>
            <a:endParaRPr sz="700">
              <a:latin typeface="Press Start 2P"/>
              <a:ea typeface="Press Start 2P"/>
              <a:cs typeface="Press Start 2P"/>
              <a:sym typeface="Press Start 2P"/>
            </a:endParaRPr>
          </a:p>
          <a:p>
            <a:pPr indent="0" lvl="0" marL="0" rtl="0" algn="ctr">
              <a:spcBef>
                <a:spcPts val="0"/>
              </a:spcBef>
              <a:spcAft>
                <a:spcPts val="0"/>
              </a:spcAft>
              <a:buNone/>
            </a:pPr>
            <a:r>
              <a:rPr lang="en" sz="700">
                <a:latin typeface="Press Start 2P"/>
                <a:ea typeface="Press Start 2P"/>
                <a:cs typeface="Press Start 2P"/>
                <a:sym typeface="Press Start 2P"/>
              </a:rPr>
              <a:t>Drops to 32)</a:t>
            </a:r>
            <a:endParaRPr sz="700">
              <a:latin typeface="Press Start 2P"/>
              <a:ea typeface="Press Start 2P"/>
              <a:cs typeface="Press Start 2P"/>
              <a:sym typeface="Press Start 2P"/>
            </a:endParaRPr>
          </a:p>
        </p:txBody>
      </p:sp>
      <p:sp>
        <p:nvSpPr>
          <p:cNvPr id="251" name="Google Shape;251;p24"/>
          <p:cNvSpPr/>
          <p:nvPr/>
        </p:nvSpPr>
        <p:spPr>
          <a:xfrm>
            <a:off x="7085475" y="2140075"/>
            <a:ext cx="1513800" cy="69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Press Start 2P"/>
                <a:ea typeface="Press Start 2P"/>
                <a:cs typeface="Press Start 2P"/>
                <a:sym typeface="Press Start 2P"/>
              </a:rPr>
              <a:t>Output Layer</a:t>
            </a:r>
            <a:endParaRPr sz="800">
              <a:latin typeface="Press Start 2P"/>
              <a:ea typeface="Press Start 2P"/>
              <a:cs typeface="Press Start 2P"/>
              <a:sym typeface="Press Start 2P"/>
            </a:endParaRPr>
          </a:p>
          <a:p>
            <a:pPr indent="0" lvl="0" marL="0" rtl="0" algn="ctr">
              <a:spcBef>
                <a:spcPts val="0"/>
              </a:spcBef>
              <a:spcAft>
                <a:spcPts val="0"/>
              </a:spcAft>
              <a:buNone/>
            </a:pPr>
            <a:r>
              <a:rPr lang="en" sz="700">
                <a:latin typeface="Press Start 2P"/>
                <a:ea typeface="Press Start 2P"/>
                <a:cs typeface="Press Start 2P"/>
                <a:sym typeface="Press Start 2P"/>
              </a:rPr>
              <a:t>(takes processed data &amp; decides</a:t>
            </a:r>
            <a:r>
              <a:rPr lang="en" sz="100">
                <a:latin typeface="Press Start 2P"/>
                <a:ea typeface="Press Start 2P"/>
                <a:cs typeface="Press Start 2P"/>
                <a:sym typeface="Press Start 2P"/>
              </a:rPr>
              <a:t> </a:t>
            </a:r>
            <a:r>
              <a:rPr lang="en" sz="700">
                <a:latin typeface="Press Start 2P"/>
                <a:ea typeface="Press Start 2P"/>
                <a:cs typeface="Press Start 2P"/>
                <a:sym typeface="Press Start 2P"/>
              </a:rPr>
              <a:t>probability)</a:t>
            </a:r>
            <a:r>
              <a:rPr lang="en">
                <a:latin typeface="Press Start 2P"/>
                <a:ea typeface="Press Start 2P"/>
                <a:cs typeface="Press Start 2P"/>
                <a:sym typeface="Press Start 2P"/>
              </a:rPr>
              <a:t> </a:t>
            </a:r>
            <a:endParaRPr>
              <a:latin typeface="Press Start 2P"/>
              <a:ea typeface="Press Start 2P"/>
              <a:cs typeface="Press Start 2P"/>
              <a:sym typeface="Press Start 2P"/>
            </a:endParaRPr>
          </a:p>
        </p:txBody>
      </p:sp>
      <p:sp>
        <p:nvSpPr>
          <p:cNvPr id="252" name="Google Shape;252;p24"/>
          <p:cNvSpPr/>
          <p:nvPr/>
        </p:nvSpPr>
        <p:spPr>
          <a:xfrm>
            <a:off x="2144875" y="2435750"/>
            <a:ext cx="416400" cy="198000"/>
          </a:xfrm>
          <a:prstGeom prst="rightArrow">
            <a:avLst>
              <a:gd fmla="val 50000" name="adj1"/>
              <a:gd fmla="val 50000" name="adj2"/>
            </a:avLst>
          </a:prstGeom>
          <a:solidFill>
            <a:schemeClr val="lt2"/>
          </a:solidFill>
          <a:ln cap="flat" cmpd="sng" w="28575">
            <a:solidFill>
              <a:srgbClr val="E8602C"/>
            </a:solidFill>
            <a:prstDash val="solid"/>
            <a:round/>
            <a:headEnd len="sm" w="sm" type="none"/>
            <a:tailEnd len="sm" w="sm" type="none"/>
          </a:ln>
          <a:effectLst>
            <a:outerShdw blurRad="257175" rotWithShape="0" algn="bl" dir="4620000" dist="1619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4"/>
          <p:cNvSpPr/>
          <p:nvPr/>
        </p:nvSpPr>
        <p:spPr>
          <a:xfrm>
            <a:off x="6568150" y="2389075"/>
            <a:ext cx="416400" cy="198000"/>
          </a:xfrm>
          <a:prstGeom prst="rightArrow">
            <a:avLst>
              <a:gd fmla="val 50000" name="adj1"/>
              <a:gd fmla="val 50000" name="adj2"/>
            </a:avLst>
          </a:prstGeom>
          <a:solidFill>
            <a:schemeClr val="lt2"/>
          </a:solidFill>
          <a:ln cap="flat" cmpd="sng" w="28575">
            <a:solidFill>
              <a:srgbClr val="E8602C"/>
            </a:solidFill>
            <a:prstDash val="solid"/>
            <a:round/>
            <a:headEnd len="sm" w="sm" type="none"/>
            <a:tailEnd len="sm" w="sm" type="none"/>
          </a:ln>
          <a:effectLst>
            <a:outerShdw blurRad="185738" rotWithShape="0" algn="bl" dir="5400000" dist="1047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4"/>
          <p:cNvSpPr/>
          <p:nvPr/>
        </p:nvSpPr>
        <p:spPr>
          <a:xfrm>
            <a:off x="4431550" y="2435750"/>
            <a:ext cx="305100" cy="198000"/>
          </a:xfrm>
          <a:prstGeom prst="rightArrow">
            <a:avLst>
              <a:gd fmla="val 50000" name="adj1"/>
              <a:gd fmla="val 50000" name="adj2"/>
            </a:avLst>
          </a:prstGeom>
          <a:solidFill>
            <a:schemeClr val="lt2"/>
          </a:solidFill>
          <a:ln cap="flat" cmpd="sng" w="28575">
            <a:solidFill>
              <a:srgbClr val="2B3E74"/>
            </a:solidFill>
            <a:prstDash val="solid"/>
            <a:round/>
            <a:headEnd len="sm" w="sm" type="none"/>
            <a:tailEnd len="sm" w="sm" type="none"/>
          </a:ln>
          <a:effectLst>
            <a:outerShdw blurRad="271463" rotWithShape="0" algn="bl" dir="540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5" name="Google Shape;255;p24"/>
          <p:cNvPicPr preferRelativeResize="0"/>
          <p:nvPr/>
        </p:nvPicPr>
        <p:blipFill rotWithShape="1">
          <a:blip r:embed="rId6">
            <a:alphaModFix/>
          </a:blip>
          <a:srcRect b="64186" l="38836" r="38942" t="34430"/>
          <a:stretch/>
        </p:blipFill>
        <p:spPr>
          <a:xfrm>
            <a:off x="450673" y="1243000"/>
            <a:ext cx="8241275" cy="186025"/>
          </a:xfrm>
          <a:prstGeom prst="rect">
            <a:avLst/>
          </a:prstGeom>
          <a:noFill/>
          <a:ln>
            <a:noFill/>
          </a:ln>
        </p:spPr>
      </p:pic>
      <p:pic>
        <p:nvPicPr>
          <p:cNvPr id="256" name="Google Shape;256;p24"/>
          <p:cNvPicPr preferRelativeResize="0"/>
          <p:nvPr/>
        </p:nvPicPr>
        <p:blipFill rotWithShape="1">
          <a:blip r:embed="rId6">
            <a:alphaModFix/>
          </a:blip>
          <a:srcRect b="64186" l="38836" r="38942" t="34430"/>
          <a:stretch/>
        </p:blipFill>
        <p:spPr>
          <a:xfrm>
            <a:off x="450673" y="3547125"/>
            <a:ext cx="8241275" cy="18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260" name="Shape 260"/>
        <p:cNvGrpSpPr/>
        <p:nvPr/>
      </p:nvGrpSpPr>
      <p:grpSpPr>
        <a:xfrm>
          <a:off x="0" y="0"/>
          <a:ext cx="0" cy="0"/>
          <a:chOff x="0" y="0"/>
          <a:chExt cx="0" cy="0"/>
        </a:xfrm>
      </p:grpSpPr>
      <p:sp>
        <p:nvSpPr>
          <p:cNvPr id="261" name="Google Shape;261;p25"/>
          <p:cNvSpPr txBox="1"/>
          <p:nvPr>
            <p:ph idx="1" type="body"/>
          </p:nvPr>
        </p:nvSpPr>
        <p:spPr>
          <a:xfrm>
            <a:off x="311700" y="265500"/>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262" name="Google Shape;262;p25"/>
          <p:cNvSpPr txBox="1"/>
          <p:nvPr>
            <p:ph type="title"/>
          </p:nvPr>
        </p:nvSpPr>
        <p:spPr>
          <a:xfrm>
            <a:off x="415225" y="403600"/>
            <a:ext cx="817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51562"/>
              <a:buFont typeface="Arial"/>
              <a:buNone/>
            </a:pPr>
            <a:r>
              <a:rPr lang="en" sz="1920">
                <a:solidFill>
                  <a:srgbClr val="E8602C"/>
                </a:solidFill>
                <a:latin typeface="Press Start 2P"/>
                <a:ea typeface="Press Start 2P"/>
                <a:cs typeface="Press Start 2P"/>
                <a:sym typeface="Press Start 2P"/>
              </a:rPr>
              <a:t> </a:t>
            </a:r>
            <a:r>
              <a:rPr lang="en" sz="1920">
                <a:solidFill>
                  <a:srgbClr val="E8602C"/>
                </a:solidFill>
                <a:latin typeface="Press Start 2P"/>
                <a:ea typeface="Press Start 2P"/>
                <a:cs typeface="Press Start 2P"/>
                <a:sym typeface="Press Start 2P"/>
              </a:rPr>
              <a:t>Strategies Implemented In Neural Network–Early Stopping</a:t>
            </a:r>
            <a:endParaRPr>
              <a:solidFill>
                <a:srgbClr val="E8602C"/>
              </a:solidFill>
              <a:latin typeface="Press Start 2P"/>
              <a:ea typeface="Press Start 2P"/>
              <a:cs typeface="Press Start 2P"/>
              <a:sym typeface="Press Start 2P"/>
            </a:endParaRPr>
          </a:p>
        </p:txBody>
      </p:sp>
      <p:sp>
        <p:nvSpPr>
          <p:cNvPr id="263" name="Google Shape;263;p25"/>
          <p:cNvSpPr txBox="1"/>
          <p:nvPr>
            <p:ph idx="1" type="body"/>
          </p:nvPr>
        </p:nvSpPr>
        <p:spPr>
          <a:xfrm>
            <a:off x="1157550" y="1363700"/>
            <a:ext cx="6828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991">
                <a:latin typeface="Press Start 2P"/>
                <a:ea typeface="Press Start 2P"/>
                <a:cs typeface="Press Start 2P"/>
                <a:sym typeface="Press Start 2P"/>
              </a:rPr>
              <a:t>-</a:t>
            </a:r>
            <a:r>
              <a:rPr lang="en" sz="991">
                <a:solidFill>
                  <a:srgbClr val="2B3E74"/>
                </a:solidFill>
                <a:latin typeface="Press Start 2P"/>
                <a:ea typeface="Press Start 2P"/>
                <a:cs typeface="Press Start 2P"/>
                <a:sym typeface="Press Start 2P"/>
              </a:rPr>
              <a:t>Quits training the model if it stops improving (also prevents overfitting)</a:t>
            </a:r>
            <a:endParaRPr sz="991">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rPr lang="en" sz="991">
                <a:solidFill>
                  <a:srgbClr val="2B3E74"/>
                </a:solidFill>
                <a:latin typeface="Press Start 2P"/>
                <a:ea typeface="Press Start 2P"/>
                <a:cs typeface="Press Start 2P"/>
                <a:sym typeface="Press Start 2P"/>
              </a:rPr>
              <a:t>-monitors validation and loss</a:t>
            </a:r>
            <a:endParaRPr sz="991">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rPr lang="en" sz="991">
                <a:solidFill>
                  <a:srgbClr val="2B3E74"/>
                </a:solidFill>
                <a:latin typeface="Press Start 2P"/>
                <a:ea typeface="Press Start 2P"/>
                <a:cs typeface="Press Start 2P"/>
                <a:sym typeface="Press Start 2P"/>
              </a:rPr>
              <a:t>- it doesnt let the model train too long and memorize data </a:t>
            </a:r>
            <a:endParaRPr sz="991">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t/>
            </a:r>
            <a:endParaRPr>
              <a:solidFill>
                <a:srgbClr val="2B3E74"/>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64" name="Google Shape;264;p25"/>
          <p:cNvPicPr preferRelativeResize="0"/>
          <p:nvPr/>
        </p:nvPicPr>
        <p:blipFill>
          <a:blip r:embed="rId3">
            <a:alphaModFix/>
          </a:blip>
          <a:stretch>
            <a:fillRect/>
          </a:stretch>
        </p:blipFill>
        <p:spPr>
          <a:xfrm>
            <a:off x="553950" y="3123275"/>
            <a:ext cx="8036100" cy="782400"/>
          </a:xfrm>
          <a:prstGeom prst="roundRect">
            <a:avLst>
              <a:gd fmla="val 16667" name="adj"/>
            </a:avLst>
          </a:prstGeom>
          <a:noFill/>
          <a:ln>
            <a:noFill/>
          </a:ln>
          <a:effectLst>
            <a:outerShdw blurRad="257175" rotWithShape="0" algn="bl" dir="7200000" dist="219075">
              <a:srgbClr val="000000">
                <a:alpha val="50000"/>
              </a:srgbClr>
            </a:outerShdw>
          </a:effectLst>
        </p:spPr>
      </p:pic>
      <p:pic>
        <p:nvPicPr>
          <p:cNvPr id="265" name="Google Shape;265;p25"/>
          <p:cNvPicPr preferRelativeResize="0"/>
          <p:nvPr/>
        </p:nvPicPr>
        <p:blipFill rotWithShape="1">
          <a:blip r:embed="rId4">
            <a:alphaModFix/>
          </a:blip>
          <a:srcRect b="64186" l="38836" r="38942" t="34430"/>
          <a:stretch/>
        </p:blipFill>
        <p:spPr>
          <a:xfrm>
            <a:off x="1222988" y="1177675"/>
            <a:ext cx="6698025" cy="186025"/>
          </a:xfrm>
          <a:prstGeom prst="rect">
            <a:avLst/>
          </a:prstGeom>
          <a:noFill/>
          <a:ln>
            <a:noFill/>
          </a:ln>
        </p:spPr>
      </p:pic>
      <p:pic>
        <p:nvPicPr>
          <p:cNvPr id="266" name="Google Shape;266;p25"/>
          <p:cNvPicPr preferRelativeResize="0"/>
          <p:nvPr/>
        </p:nvPicPr>
        <p:blipFill rotWithShape="1">
          <a:blip r:embed="rId4">
            <a:alphaModFix/>
          </a:blip>
          <a:srcRect b="64186" l="38836" r="38942" t="34430"/>
          <a:stretch/>
        </p:blipFill>
        <p:spPr>
          <a:xfrm>
            <a:off x="1222988" y="2626750"/>
            <a:ext cx="6698025" cy="186025"/>
          </a:xfrm>
          <a:prstGeom prst="rect">
            <a:avLst/>
          </a:prstGeom>
          <a:noFill/>
          <a:ln>
            <a:noFill/>
          </a:ln>
        </p:spPr>
      </p:pic>
      <p:sp>
        <p:nvSpPr>
          <p:cNvPr id="267" name="Google Shape;267;p25"/>
          <p:cNvSpPr txBox="1"/>
          <p:nvPr>
            <p:ph type="title"/>
          </p:nvPr>
        </p:nvSpPr>
        <p:spPr>
          <a:xfrm>
            <a:off x="446200" y="403600"/>
            <a:ext cx="817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51562"/>
              <a:buFont typeface="Arial"/>
              <a:buNone/>
            </a:pPr>
            <a:r>
              <a:rPr lang="en" sz="1920">
                <a:solidFill>
                  <a:srgbClr val="2B3E74"/>
                </a:solidFill>
                <a:latin typeface="Press Start 2P"/>
                <a:ea typeface="Press Start 2P"/>
                <a:cs typeface="Press Start 2P"/>
                <a:sym typeface="Press Start 2P"/>
              </a:rPr>
              <a:t> Strategies Implemented In Neural Network–Early Stopping</a:t>
            </a:r>
            <a:endParaRPr>
              <a:solidFill>
                <a:srgbClr val="2B3E74"/>
              </a:solidFill>
              <a:latin typeface="Press Start 2P"/>
              <a:ea typeface="Press Start 2P"/>
              <a:cs typeface="Press Start 2P"/>
              <a:sym typeface="Press Start 2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271" name="Shape 271"/>
        <p:cNvGrpSpPr/>
        <p:nvPr/>
      </p:nvGrpSpPr>
      <p:grpSpPr>
        <a:xfrm>
          <a:off x="0" y="0"/>
          <a:ext cx="0" cy="0"/>
          <a:chOff x="0" y="0"/>
          <a:chExt cx="0" cy="0"/>
        </a:xfrm>
      </p:grpSpPr>
      <p:sp>
        <p:nvSpPr>
          <p:cNvPr id="272" name="Google Shape;272;p26"/>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73" name="Google Shape;273;p26"/>
          <p:cNvSpPr txBox="1"/>
          <p:nvPr>
            <p:ph type="title"/>
          </p:nvPr>
        </p:nvSpPr>
        <p:spPr>
          <a:xfrm>
            <a:off x="1639675" y="387200"/>
            <a:ext cx="65652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520">
                <a:solidFill>
                  <a:srgbClr val="E8602C"/>
                </a:solidFill>
                <a:latin typeface="Press Start 2P"/>
                <a:ea typeface="Press Start 2P"/>
                <a:cs typeface="Press Start 2P"/>
                <a:sym typeface="Press Start 2P"/>
              </a:rPr>
              <a:t>Strategies </a:t>
            </a:r>
            <a:r>
              <a:rPr lang="en" sz="1520">
                <a:solidFill>
                  <a:srgbClr val="E8602C"/>
                </a:solidFill>
                <a:latin typeface="Press Start 2P"/>
                <a:ea typeface="Press Start 2P"/>
                <a:cs typeface="Press Start 2P"/>
                <a:sym typeface="Press Start 2P"/>
              </a:rPr>
              <a:t>implemented</a:t>
            </a:r>
            <a:r>
              <a:rPr lang="en" sz="1520">
                <a:solidFill>
                  <a:srgbClr val="E8602C"/>
                </a:solidFill>
                <a:latin typeface="Press Start 2P"/>
                <a:ea typeface="Press Start 2P"/>
                <a:cs typeface="Press Start 2P"/>
                <a:sym typeface="Press Start 2P"/>
              </a:rPr>
              <a:t> in Neural Network–Activation Function</a:t>
            </a:r>
            <a:r>
              <a:rPr lang="en" sz="1920">
                <a:solidFill>
                  <a:srgbClr val="E8602C"/>
                </a:solidFill>
                <a:latin typeface="Press Start 2P"/>
                <a:ea typeface="Press Start 2P"/>
                <a:cs typeface="Press Start 2P"/>
                <a:sym typeface="Press Start 2P"/>
              </a:rPr>
              <a:t> </a:t>
            </a:r>
            <a:endParaRPr sz="1620">
              <a:solidFill>
                <a:srgbClr val="E8602C"/>
              </a:solidFill>
              <a:latin typeface="Press Start 2P"/>
              <a:ea typeface="Press Start 2P"/>
              <a:cs typeface="Press Start 2P"/>
              <a:sym typeface="Press Start 2P"/>
            </a:endParaRPr>
          </a:p>
        </p:txBody>
      </p:sp>
      <p:sp>
        <p:nvSpPr>
          <p:cNvPr id="274" name="Google Shape;274;p26"/>
          <p:cNvSpPr txBox="1"/>
          <p:nvPr>
            <p:ph idx="1" type="body"/>
          </p:nvPr>
        </p:nvSpPr>
        <p:spPr>
          <a:xfrm>
            <a:off x="1171250" y="1306425"/>
            <a:ext cx="7909200" cy="135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2B3E74"/>
                </a:solidFill>
                <a:latin typeface="Press Start 2P"/>
                <a:ea typeface="Press Start 2P"/>
                <a:cs typeface="Press Start 2P"/>
                <a:sym typeface="Press Start 2P"/>
              </a:rPr>
              <a:t>  </a:t>
            </a:r>
            <a:r>
              <a:rPr lang="en" sz="1100">
                <a:solidFill>
                  <a:srgbClr val="2B3E74"/>
                </a:solidFill>
                <a:latin typeface="Press Start 2P"/>
                <a:ea typeface="Press Start 2P"/>
                <a:cs typeface="Press Start 2P"/>
                <a:sym typeface="Press Start 2P"/>
              </a:rPr>
              <a:t>Helps Network display non-linearity that causes overfitting in data</a:t>
            </a:r>
            <a:endParaRPr sz="1100">
              <a:solidFill>
                <a:srgbClr val="2B3E74"/>
              </a:solidFill>
              <a:latin typeface="Press Start 2P"/>
              <a:ea typeface="Press Start 2P"/>
              <a:cs typeface="Press Start 2P"/>
              <a:sym typeface="Press Start 2P"/>
            </a:endParaRPr>
          </a:p>
          <a:p>
            <a:pPr indent="0" lvl="0" marL="0" rtl="0" algn="l">
              <a:spcBef>
                <a:spcPts val="1200"/>
              </a:spcBef>
              <a:spcAft>
                <a:spcPts val="1200"/>
              </a:spcAft>
              <a:buNone/>
            </a:pPr>
            <a:r>
              <a:rPr lang="en" sz="1100">
                <a:solidFill>
                  <a:srgbClr val="2B3E74"/>
                </a:solidFill>
                <a:latin typeface="Press Start 2P"/>
                <a:ea typeface="Press Start 2P"/>
                <a:cs typeface="Press Start 2P"/>
                <a:sym typeface="Press Start 2P"/>
              </a:rPr>
              <a:t>  Useful when you need diverse predictions</a:t>
            </a:r>
            <a:endParaRPr sz="1100">
              <a:solidFill>
                <a:srgbClr val="2B3E74"/>
              </a:solidFill>
              <a:latin typeface="Press Start 2P"/>
              <a:ea typeface="Press Start 2P"/>
              <a:cs typeface="Press Start 2P"/>
              <a:sym typeface="Press Start 2P"/>
            </a:endParaRPr>
          </a:p>
        </p:txBody>
      </p:sp>
      <p:pic>
        <p:nvPicPr>
          <p:cNvPr id="275" name="Google Shape;275;p26"/>
          <p:cNvPicPr preferRelativeResize="0"/>
          <p:nvPr/>
        </p:nvPicPr>
        <p:blipFill rotWithShape="1">
          <a:blip r:embed="rId3">
            <a:alphaModFix/>
          </a:blip>
          <a:srcRect b="0" l="0" r="9918" t="0"/>
          <a:stretch/>
        </p:blipFill>
        <p:spPr>
          <a:xfrm>
            <a:off x="1695250" y="2469850"/>
            <a:ext cx="5956200" cy="1926300"/>
          </a:xfrm>
          <a:prstGeom prst="roundRect">
            <a:avLst>
              <a:gd fmla="val 16667" name="adj"/>
            </a:avLst>
          </a:prstGeom>
          <a:noFill/>
          <a:ln>
            <a:noFill/>
          </a:ln>
          <a:effectLst>
            <a:outerShdw blurRad="471488" rotWithShape="0" algn="bl" dir="6660000" dist="333375">
              <a:srgbClr val="000000">
                <a:alpha val="50000"/>
              </a:srgbClr>
            </a:outerShdw>
          </a:effectLst>
        </p:spPr>
      </p:pic>
      <p:pic>
        <p:nvPicPr>
          <p:cNvPr id="276" name="Google Shape;276;p26"/>
          <p:cNvPicPr preferRelativeResize="0"/>
          <p:nvPr/>
        </p:nvPicPr>
        <p:blipFill rotWithShape="1">
          <a:blip r:embed="rId4">
            <a:alphaModFix/>
          </a:blip>
          <a:srcRect b="64186" l="38836" r="38942" t="34430"/>
          <a:stretch/>
        </p:blipFill>
        <p:spPr>
          <a:xfrm>
            <a:off x="1190150" y="1169413"/>
            <a:ext cx="6763699" cy="185998"/>
          </a:xfrm>
          <a:prstGeom prst="rect">
            <a:avLst/>
          </a:prstGeom>
          <a:noFill/>
          <a:ln>
            <a:noFill/>
          </a:ln>
        </p:spPr>
      </p:pic>
      <p:pic>
        <p:nvPicPr>
          <p:cNvPr id="277" name="Google Shape;277;p26"/>
          <p:cNvPicPr preferRelativeResize="0"/>
          <p:nvPr/>
        </p:nvPicPr>
        <p:blipFill rotWithShape="1">
          <a:blip r:embed="rId4">
            <a:alphaModFix/>
          </a:blip>
          <a:srcRect b="64186" l="38836" r="38942" t="34430"/>
          <a:stretch/>
        </p:blipFill>
        <p:spPr>
          <a:xfrm>
            <a:off x="1222988" y="2137600"/>
            <a:ext cx="6698025" cy="186025"/>
          </a:xfrm>
          <a:prstGeom prst="rect">
            <a:avLst/>
          </a:prstGeom>
          <a:noFill/>
          <a:ln>
            <a:noFill/>
          </a:ln>
        </p:spPr>
      </p:pic>
      <p:pic>
        <p:nvPicPr>
          <p:cNvPr id="278" name="Google Shape;278;p26"/>
          <p:cNvPicPr preferRelativeResize="0"/>
          <p:nvPr/>
        </p:nvPicPr>
        <p:blipFill>
          <a:blip r:embed="rId5">
            <a:alphaModFix/>
          </a:blip>
          <a:stretch>
            <a:fillRect/>
          </a:stretch>
        </p:blipFill>
        <p:spPr>
          <a:xfrm>
            <a:off x="7711600" y="3658825"/>
            <a:ext cx="1015025" cy="1046475"/>
          </a:xfrm>
          <a:prstGeom prst="rect">
            <a:avLst/>
          </a:prstGeom>
          <a:noFill/>
          <a:ln>
            <a:noFill/>
          </a:ln>
        </p:spPr>
      </p:pic>
      <p:pic>
        <p:nvPicPr>
          <p:cNvPr id="279" name="Google Shape;279;p26"/>
          <p:cNvPicPr preferRelativeResize="0"/>
          <p:nvPr/>
        </p:nvPicPr>
        <p:blipFill>
          <a:blip r:embed="rId6">
            <a:alphaModFix/>
          </a:blip>
          <a:stretch>
            <a:fillRect/>
          </a:stretch>
        </p:blipFill>
        <p:spPr>
          <a:xfrm>
            <a:off x="1288825" y="1355400"/>
            <a:ext cx="180125" cy="185986"/>
          </a:xfrm>
          <a:prstGeom prst="rect">
            <a:avLst/>
          </a:prstGeom>
          <a:noFill/>
          <a:ln>
            <a:noFill/>
          </a:ln>
        </p:spPr>
      </p:pic>
      <p:pic>
        <p:nvPicPr>
          <p:cNvPr id="280" name="Google Shape;280;p26"/>
          <p:cNvPicPr preferRelativeResize="0"/>
          <p:nvPr/>
        </p:nvPicPr>
        <p:blipFill>
          <a:blip r:embed="rId6">
            <a:alphaModFix/>
          </a:blip>
          <a:stretch>
            <a:fillRect/>
          </a:stretch>
        </p:blipFill>
        <p:spPr>
          <a:xfrm>
            <a:off x="1288825" y="1890838"/>
            <a:ext cx="180125" cy="185986"/>
          </a:xfrm>
          <a:prstGeom prst="rect">
            <a:avLst/>
          </a:prstGeom>
          <a:noFill/>
          <a:ln>
            <a:noFill/>
          </a:ln>
        </p:spPr>
      </p:pic>
      <p:sp>
        <p:nvSpPr>
          <p:cNvPr id="281" name="Google Shape;281;p26"/>
          <p:cNvSpPr txBox="1"/>
          <p:nvPr>
            <p:ph type="title"/>
          </p:nvPr>
        </p:nvSpPr>
        <p:spPr>
          <a:xfrm>
            <a:off x="1664750" y="387200"/>
            <a:ext cx="65652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520">
                <a:solidFill>
                  <a:srgbClr val="2B3E74"/>
                </a:solidFill>
                <a:latin typeface="Press Start 2P"/>
                <a:ea typeface="Press Start 2P"/>
                <a:cs typeface="Press Start 2P"/>
                <a:sym typeface="Press Start 2P"/>
              </a:rPr>
              <a:t>Strategies implemented in Neural Network–Activation Function</a:t>
            </a:r>
            <a:r>
              <a:rPr lang="en" sz="1920">
                <a:solidFill>
                  <a:srgbClr val="2B3E74"/>
                </a:solidFill>
                <a:latin typeface="Press Start 2P"/>
                <a:ea typeface="Press Start 2P"/>
                <a:cs typeface="Press Start 2P"/>
                <a:sym typeface="Press Start 2P"/>
              </a:rPr>
              <a:t> </a:t>
            </a:r>
            <a:endParaRPr sz="1620">
              <a:solidFill>
                <a:srgbClr val="2B3E74"/>
              </a:solidFill>
              <a:latin typeface="Press Start 2P"/>
              <a:ea typeface="Press Start 2P"/>
              <a:cs typeface="Press Start 2P"/>
              <a:sym typeface="Press Start 2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285" name="Shape 285"/>
        <p:cNvGrpSpPr/>
        <p:nvPr/>
      </p:nvGrpSpPr>
      <p:grpSpPr>
        <a:xfrm>
          <a:off x="0" y="0"/>
          <a:ext cx="0" cy="0"/>
          <a:chOff x="0" y="0"/>
          <a:chExt cx="0" cy="0"/>
        </a:xfrm>
      </p:grpSpPr>
      <p:sp>
        <p:nvSpPr>
          <p:cNvPr id="286" name="Google Shape;286;p27"/>
          <p:cNvSpPr txBox="1"/>
          <p:nvPr>
            <p:ph idx="1" type="body"/>
          </p:nvPr>
        </p:nvSpPr>
        <p:spPr>
          <a:xfrm>
            <a:off x="311700" y="265500"/>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287" name="Google Shape;287;p27"/>
          <p:cNvSpPr txBox="1"/>
          <p:nvPr>
            <p:ph type="title"/>
          </p:nvPr>
        </p:nvSpPr>
        <p:spPr>
          <a:xfrm>
            <a:off x="3814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latin typeface="Press Start 2P"/>
                <a:ea typeface="Press Start 2P"/>
                <a:cs typeface="Press Start 2P"/>
                <a:sym typeface="Press Start 2P"/>
              </a:rPr>
              <a:t> </a:t>
            </a:r>
            <a:r>
              <a:rPr lang="en" sz="2220">
                <a:solidFill>
                  <a:srgbClr val="E8602C"/>
                </a:solidFill>
                <a:latin typeface="Press Start 2P"/>
                <a:ea typeface="Press Start 2P"/>
                <a:cs typeface="Press Start 2P"/>
                <a:sym typeface="Press Start 2P"/>
              </a:rPr>
              <a:t>How does the Neural Network process the data and compute?</a:t>
            </a:r>
            <a:endParaRPr sz="2220">
              <a:solidFill>
                <a:srgbClr val="E8602C"/>
              </a:solidFill>
              <a:latin typeface="Press Start 2P"/>
              <a:ea typeface="Press Start 2P"/>
              <a:cs typeface="Press Start 2P"/>
              <a:sym typeface="Press Start 2P"/>
            </a:endParaRPr>
          </a:p>
        </p:txBody>
      </p:sp>
      <p:sp>
        <p:nvSpPr>
          <p:cNvPr id="288" name="Google Shape;288;p27"/>
          <p:cNvSpPr txBox="1"/>
          <p:nvPr>
            <p:ph idx="1" type="body"/>
          </p:nvPr>
        </p:nvSpPr>
        <p:spPr>
          <a:xfrm>
            <a:off x="915800" y="1646450"/>
            <a:ext cx="4356600" cy="2966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lang="en" sz="1020">
                <a:solidFill>
                  <a:srgbClr val="E8602C"/>
                </a:solidFill>
                <a:latin typeface="Press Start 2P"/>
                <a:ea typeface="Press Start 2P"/>
                <a:cs typeface="Press Start 2P"/>
                <a:sym typeface="Press Start 2P"/>
              </a:rPr>
              <a:t>Formulas:</a:t>
            </a:r>
            <a:r>
              <a:rPr lang="en" sz="1020">
                <a:latin typeface="Press Start 2P"/>
                <a:ea typeface="Press Start 2P"/>
                <a:cs typeface="Press Start 2P"/>
                <a:sym typeface="Press Start 2P"/>
              </a:rPr>
              <a:t>	 </a:t>
            </a:r>
            <a:r>
              <a:rPr lang="en" sz="1020">
                <a:solidFill>
                  <a:srgbClr val="2B3E74"/>
                </a:solidFill>
                <a:latin typeface="Press Start 2P"/>
                <a:ea typeface="Press Start 2P"/>
                <a:cs typeface="Press Start 2P"/>
                <a:sym typeface="Press Start 2P"/>
              </a:rPr>
              <a:t>z=w</a:t>
            </a:r>
            <a:r>
              <a:rPr baseline="-25000" lang="en" sz="1020">
                <a:solidFill>
                  <a:srgbClr val="2B3E74"/>
                </a:solidFill>
                <a:latin typeface="Press Start 2P"/>
                <a:ea typeface="Press Start 2P"/>
                <a:cs typeface="Press Start 2P"/>
                <a:sym typeface="Press Start 2P"/>
              </a:rPr>
              <a:t>1</a:t>
            </a:r>
            <a:r>
              <a:rPr lang="en" sz="1020">
                <a:solidFill>
                  <a:srgbClr val="2B3E74"/>
                </a:solidFill>
                <a:latin typeface="Press Start 2P"/>
                <a:ea typeface="Press Start 2P"/>
                <a:cs typeface="Press Start 2P"/>
                <a:sym typeface="Press Start 2P"/>
              </a:rPr>
              <a:t>​x</a:t>
            </a:r>
            <a:r>
              <a:rPr baseline="-25000" lang="en" sz="1020">
                <a:solidFill>
                  <a:srgbClr val="2B3E74"/>
                </a:solidFill>
                <a:latin typeface="Press Start 2P"/>
                <a:ea typeface="Press Start 2P"/>
                <a:cs typeface="Press Start 2P"/>
                <a:sym typeface="Press Start 2P"/>
              </a:rPr>
              <a:t>1</a:t>
            </a:r>
            <a:r>
              <a:rPr lang="en" sz="1020">
                <a:solidFill>
                  <a:srgbClr val="2B3E74"/>
                </a:solidFill>
                <a:latin typeface="Press Start 2P"/>
                <a:ea typeface="Press Start 2P"/>
                <a:cs typeface="Press Start 2P"/>
                <a:sym typeface="Press Start 2P"/>
              </a:rPr>
              <a:t>​+w</a:t>
            </a:r>
            <a:r>
              <a:rPr baseline="-25000" lang="en" sz="1020">
                <a:solidFill>
                  <a:srgbClr val="2B3E74"/>
                </a:solidFill>
                <a:latin typeface="Press Start 2P"/>
                <a:ea typeface="Press Start 2P"/>
                <a:cs typeface="Press Start 2P"/>
                <a:sym typeface="Press Start 2P"/>
              </a:rPr>
              <a:t>2</a:t>
            </a:r>
            <a:r>
              <a:rPr lang="en" sz="1020">
                <a:solidFill>
                  <a:srgbClr val="2B3E74"/>
                </a:solidFill>
                <a:latin typeface="Press Start 2P"/>
                <a:ea typeface="Press Start 2P"/>
                <a:cs typeface="Press Start 2P"/>
                <a:sym typeface="Press Start 2P"/>
              </a:rPr>
              <a:t>​x</a:t>
            </a:r>
            <a:r>
              <a:rPr baseline="-25000" lang="en" sz="1020">
                <a:solidFill>
                  <a:srgbClr val="2B3E74"/>
                </a:solidFill>
                <a:latin typeface="Press Start 2P"/>
                <a:ea typeface="Press Start 2P"/>
                <a:cs typeface="Press Start 2P"/>
                <a:sym typeface="Press Start 2P"/>
              </a:rPr>
              <a:t>2</a:t>
            </a:r>
            <a:r>
              <a:rPr lang="en" sz="1020">
                <a:solidFill>
                  <a:srgbClr val="2B3E74"/>
                </a:solidFill>
                <a:latin typeface="Press Start 2P"/>
                <a:ea typeface="Press Start 2P"/>
                <a:cs typeface="Press Start 2P"/>
                <a:sym typeface="Press Start 2P"/>
              </a:rPr>
              <a:t>​+⋯+w</a:t>
            </a:r>
            <a:r>
              <a:rPr baseline="-25000" lang="en" sz="1020">
                <a:solidFill>
                  <a:srgbClr val="2B3E74"/>
                </a:solidFill>
                <a:latin typeface="Press Start 2P"/>
                <a:ea typeface="Press Start 2P"/>
                <a:cs typeface="Press Start 2P"/>
                <a:sym typeface="Press Start 2P"/>
              </a:rPr>
              <a:t>n</a:t>
            </a:r>
            <a:r>
              <a:rPr lang="en" sz="1020">
                <a:solidFill>
                  <a:srgbClr val="2B3E74"/>
                </a:solidFill>
                <a:latin typeface="Press Start 2P"/>
                <a:ea typeface="Press Start 2P"/>
                <a:cs typeface="Press Start 2P"/>
                <a:sym typeface="Press Start 2P"/>
              </a:rPr>
              <a:t>​x</a:t>
            </a:r>
            <a:r>
              <a:rPr baseline="-25000" lang="en" sz="1020">
                <a:solidFill>
                  <a:srgbClr val="2B3E74"/>
                </a:solidFill>
                <a:latin typeface="Press Start 2P"/>
                <a:ea typeface="Press Start 2P"/>
                <a:cs typeface="Press Start 2P"/>
                <a:sym typeface="Press Start 2P"/>
              </a:rPr>
              <a:t>n</a:t>
            </a:r>
            <a:r>
              <a:rPr lang="en" sz="1020">
                <a:solidFill>
                  <a:srgbClr val="2B3E74"/>
                </a:solidFill>
                <a:latin typeface="Press Start 2P"/>
                <a:ea typeface="Press Start 2P"/>
                <a:cs typeface="Press Start 2P"/>
                <a:sym typeface="Press Start 2P"/>
              </a:rPr>
              <a:t>+b</a:t>
            </a:r>
            <a:endParaRPr sz="1020">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SzPts val="440"/>
              <a:buNone/>
            </a:pPr>
            <a:r>
              <a:rPr lang="en" sz="1020">
                <a:solidFill>
                  <a:srgbClr val="2B3E74"/>
                </a:solidFill>
                <a:latin typeface="Press Start 2P"/>
                <a:ea typeface="Press Start 2P"/>
                <a:cs typeface="Press Start 2P"/>
                <a:sym typeface="Press Start 2P"/>
              </a:rPr>
              <a:t>			a=ReLU(z)=max(0,z)</a:t>
            </a:r>
            <a:endParaRPr sz="1020">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SzPts val="440"/>
              <a:buNone/>
            </a:pPr>
            <a:r>
              <a:rPr lang="en" sz="1020">
                <a:solidFill>
                  <a:srgbClr val="E8602C"/>
                </a:solidFill>
                <a:latin typeface="Press Start 2P"/>
                <a:ea typeface="Press Start 2P"/>
                <a:cs typeface="Press Start 2P"/>
                <a:sym typeface="Press Start 2P"/>
              </a:rPr>
              <a:t>Where:</a:t>
            </a:r>
            <a:r>
              <a:rPr lang="en" sz="1020">
                <a:latin typeface="Press Start 2P"/>
                <a:ea typeface="Press Start 2P"/>
                <a:cs typeface="Press Start 2P"/>
                <a:sym typeface="Press Start 2P"/>
              </a:rPr>
              <a:t>	</a:t>
            </a:r>
            <a:r>
              <a:rPr lang="en" sz="1020">
                <a:solidFill>
                  <a:srgbClr val="2B3E74"/>
                </a:solidFill>
                <a:latin typeface="Press Start 2P"/>
                <a:ea typeface="Press Start 2P"/>
                <a:cs typeface="Press Start 2P"/>
                <a:sym typeface="Press Start 2P"/>
              </a:rPr>
              <a:t>x</a:t>
            </a:r>
            <a:r>
              <a:rPr baseline="-25000" lang="en" sz="1020">
                <a:solidFill>
                  <a:srgbClr val="2B3E74"/>
                </a:solidFill>
                <a:latin typeface="Press Start 2P"/>
                <a:ea typeface="Press Start 2P"/>
                <a:cs typeface="Press Start 2P"/>
                <a:sym typeface="Press Start 2P"/>
              </a:rPr>
              <a:t>i</a:t>
            </a:r>
            <a:r>
              <a:rPr lang="en" sz="1020">
                <a:solidFill>
                  <a:srgbClr val="2B3E74"/>
                </a:solidFill>
                <a:latin typeface="Press Start 2P"/>
                <a:ea typeface="Press Start 2P"/>
                <a:cs typeface="Press Start 2P"/>
                <a:sym typeface="Press Start 2P"/>
              </a:rPr>
              <a:t> </a:t>
            </a:r>
            <a:r>
              <a:rPr lang="en" sz="1020">
                <a:solidFill>
                  <a:srgbClr val="2B3E74"/>
                </a:solidFill>
                <a:latin typeface="Press Start 2P"/>
                <a:ea typeface="Press Start 2P"/>
                <a:cs typeface="Press Start 2P"/>
                <a:sym typeface="Press Start 2P"/>
              </a:rPr>
              <a:t>= input features (like  </a:t>
            </a:r>
            <a:br>
              <a:rPr lang="en" sz="1020">
                <a:solidFill>
                  <a:srgbClr val="2B3E74"/>
                </a:solidFill>
                <a:latin typeface="Press Start 2P"/>
                <a:ea typeface="Press Start 2P"/>
                <a:cs typeface="Press Start 2P"/>
                <a:sym typeface="Press Start 2P"/>
              </a:rPr>
            </a:br>
            <a:r>
              <a:rPr lang="en" sz="1020">
                <a:solidFill>
                  <a:srgbClr val="2B3E74"/>
                </a:solidFill>
                <a:latin typeface="Press Start 2P"/>
                <a:ea typeface="Press Start 2P"/>
                <a:cs typeface="Press Start 2P"/>
                <a:sym typeface="Press Start 2P"/>
              </a:rPr>
              <a:t>			 </a:t>
            </a:r>
            <a:r>
              <a:rPr lang="en" sz="1020">
                <a:solidFill>
                  <a:srgbClr val="2B3E74"/>
                </a:solidFill>
                <a:latin typeface="Press Start 2P"/>
                <a:ea typeface="Press Start 2P"/>
                <a:cs typeface="Press Start 2P"/>
                <a:sym typeface="Press Start 2P"/>
              </a:rPr>
              <a:t>WAR, SLG, etc.)</a:t>
            </a:r>
            <a:endParaRPr sz="1020">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Clr>
                <a:schemeClr val="dk1"/>
              </a:buClr>
              <a:buSzPts val="440"/>
              <a:buFont typeface="Arial"/>
              <a:buNone/>
            </a:pPr>
            <a:r>
              <a:rPr lang="en" sz="1020">
                <a:solidFill>
                  <a:srgbClr val="E8602C"/>
                </a:solidFill>
                <a:latin typeface="Press Start 2P"/>
                <a:ea typeface="Press Start 2P"/>
                <a:cs typeface="Press Start 2P"/>
                <a:sym typeface="Press Start 2P"/>
              </a:rPr>
              <a:t>w</a:t>
            </a:r>
            <a:r>
              <a:rPr baseline="-25000" lang="en" sz="1020">
                <a:solidFill>
                  <a:srgbClr val="E8602C"/>
                </a:solidFill>
                <a:latin typeface="Press Start 2P"/>
                <a:ea typeface="Press Start 2P"/>
                <a:cs typeface="Press Start 2P"/>
                <a:sym typeface="Press Start 2P"/>
              </a:rPr>
              <a:t>1</a:t>
            </a:r>
            <a:r>
              <a:rPr lang="en" sz="1020">
                <a:solidFill>
                  <a:srgbClr val="E8602C"/>
                </a:solidFill>
                <a:latin typeface="Press Start 2P"/>
                <a:ea typeface="Press Start 2P"/>
                <a:cs typeface="Press Start 2P"/>
                <a:sym typeface="Press Start 2P"/>
              </a:rPr>
              <a:t>​</a:t>
            </a:r>
            <a:r>
              <a:rPr lang="en" sz="1020">
                <a:latin typeface="Press Start 2P"/>
                <a:ea typeface="Press Start 2P"/>
                <a:cs typeface="Press Start 2P"/>
                <a:sym typeface="Press Start 2P"/>
              </a:rPr>
              <a:t> = </a:t>
            </a:r>
            <a:r>
              <a:rPr lang="en" sz="1020">
                <a:solidFill>
                  <a:srgbClr val="2B3E74"/>
                </a:solidFill>
                <a:latin typeface="Press Start 2P"/>
                <a:ea typeface="Press Start 2P"/>
                <a:cs typeface="Press Start 2P"/>
                <a:sym typeface="Press Start 2P"/>
              </a:rPr>
              <a:t>learned weights</a:t>
            </a:r>
            <a:br>
              <a:rPr lang="en" sz="1020">
                <a:solidFill>
                  <a:srgbClr val="2B3E74"/>
                </a:solidFill>
                <a:latin typeface="Press Start 2P"/>
                <a:ea typeface="Press Start 2P"/>
                <a:cs typeface="Press Start 2P"/>
                <a:sym typeface="Press Start 2P"/>
              </a:rPr>
            </a:br>
            <a:endParaRPr sz="1020">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Clr>
                <a:schemeClr val="dk1"/>
              </a:buClr>
              <a:buSzPts val="440"/>
              <a:buFont typeface="Arial"/>
              <a:buNone/>
            </a:pPr>
            <a:r>
              <a:rPr lang="en" sz="1020">
                <a:solidFill>
                  <a:srgbClr val="E8602C"/>
                </a:solidFill>
                <a:latin typeface="Press Start 2P"/>
                <a:ea typeface="Press Start 2P"/>
                <a:cs typeface="Press Start 2P"/>
                <a:sym typeface="Press Start 2P"/>
              </a:rPr>
              <a:t>b </a:t>
            </a:r>
            <a:r>
              <a:rPr lang="en" sz="1020">
                <a:latin typeface="Press Start 2P"/>
                <a:ea typeface="Press Start 2P"/>
                <a:cs typeface="Press Start 2P"/>
                <a:sym typeface="Press Start 2P"/>
              </a:rPr>
              <a:t>= </a:t>
            </a:r>
            <a:r>
              <a:rPr lang="en" sz="1020">
                <a:solidFill>
                  <a:srgbClr val="2B3E74"/>
                </a:solidFill>
                <a:latin typeface="Press Start 2P"/>
                <a:ea typeface="Press Start 2P"/>
                <a:cs typeface="Press Start 2P"/>
                <a:sym typeface="Press Start 2P"/>
              </a:rPr>
              <a:t>bias</a:t>
            </a:r>
            <a:br>
              <a:rPr lang="en" sz="1020">
                <a:latin typeface="Press Start 2P"/>
                <a:ea typeface="Press Start 2P"/>
                <a:cs typeface="Press Start 2P"/>
                <a:sym typeface="Press Start 2P"/>
              </a:rPr>
            </a:br>
            <a:endParaRPr sz="1020">
              <a:latin typeface="Press Start 2P"/>
              <a:ea typeface="Press Start 2P"/>
              <a:cs typeface="Press Start 2P"/>
              <a:sym typeface="Press Start 2P"/>
            </a:endParaRPr>
          </a:p>
          <a:p>
            <a:pPr indent="0" lvl="0" marL="0" rtl="0" algn="l">
              <a:lnSpc>
                <a:spcPct val="105000"/>
              </a:lnSpc>
              <a:spcBef>
                <a:spcPts val="1200"/>
              </a:spcBef>
              <a:spcAft>
                <a:spcPts val="0"/>
              </a:spcAft>
              <a:buClr>
                <a:schemeClr val="dk1"/>
              </a:buClr>
              <a:buSzPts val="440"/>
              <a:buFont typeface="Arial"/>
              <a:buNone/>
            </a:pPr>
            <a:r>
              <a:rPr lang="en" sz="1020">
                <a:solidFill>
                  <a:srgbClr val="E8602C"/>
                </a:solidFill>
                <a:latin typeface="Press Start 2P"/>
                <a:ea typeface="Press Start 2P"/>
                <a:cs typeface="Press Start 2P"/>
                <a:sym typeface="Press Start 2P"/>
              </a:rPr>
              <a:t>z </a:t>
            </a:r>
            <a:r>
              <a:rPr lang="en" sz="1020">
                <a:latin typeface="Press Start 2P"/>
                <a:ea typeface="Press Start 2P"/>
                <a:cs typeface="Press Start 2P"/>
                <a:sym typeface="Press Start 2P"/>
              </a:rPr>
              <a:t>= </a:t>
            </a:r>
            <a:r>
              <a:rPr lang="en" sz="1020">
                <a:solidFill>
                  <a:srgbClr val="2B3E74"/>
                </a:solidFill>
                <a:latin typeface="Press Start 2P"/>
                <a:ea typeface="Press Start 2P"/>
                <a:cs typeface="Press Start 2P"/>
                <a:sym typeface="Press Start 2P"/>
              </a:rPr>
              <a:t>weighted sum</a:t>
            </a:r>
            <a:br>
              <a:rPr lang="en" sz="1020">
                <a:solidFill>
                  <a:srgbClr val="2B3E74"/>
                </a:solidFill>
                <a:latin typeface="Press Start 2P"/>
                <a:ea typeface="Press Start 2P"/>
                <a:cs typeface="Press Start 2P"/>
                <a:sym typeface="Press Start 2P"/>
              </a:rPr>
            </a:br>
            <a:endParaRPr sz="1020">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Clr>
                <a:schemeClr val="dk1"/>
              </a:buClr>
              <a:buSzPts val="440"/>
              <a:buFont typeface="Arial"/>
              <a:buNone/>
            </a:pPr>
            <a:r>
              <a:rPr lang="en" sz="1020">
                <a:solidFill>
                  <a:srgbClr val="E8602C"/>
                </a:solidFill>
                <a:latin typeface="Press Start 2P"/>
                <a:ea typeface="Press Start 2P"/>
                <a:cs typeface="Press Start 2P"/>
                <a:sym typeface="Press Start 2P"/>
              </a:rPr>
              <a:t>a </a:t>
            </a:r>
            <a:r>
              <a:rPr lang="en" sz="1020">
                <a:latin typeface="Press Start 2P"/>
                <a:ea typeface="Press Start 2P"/>
                <a:cs typeface="Press Start 2P"/>
                <a:sym typeface="Press Start 2P"/>
              </a:rPr>
              <a:t>= </a:t>
            </a:r>
            <a:r>
              <a:rPr lang="en" sz="1020">
                <a:solidFill>
                  <a:srgbClr val="2B3E74"/>
                </a:solidFill>
                <a:latin typeface="Press Start 2P"/>
                <a:ea typeface="Press Start 2P"/>
                <a:cs typeface="Press Start 2P"/>
                <a:sym typeface="Press Start 2P"/>
              </a:rPr>
              <a:t>activation output</a:t>
            </a:r>
            <a:endParaRPr sz="1020">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1200"/>
              </a:spcAft>
              <a:buSzPts val="440"/>
              <a:buNone/>
            </a:pPr>
            <a:r>
              <a:t/>
            </a:r>
            <a:endParaRPr sz="720"/>
          </a:p>
        </p:txBody>
      </p:sp>
      <p:sp>
        <p:nvSpPr>
          <p:cNvPr id="289" name="Google Shape;289;p27"/>
          <p:cNvSpPr txBox="1"/>
          <p:nvPr/>
        </p:nvSpPr>
        <p:spPr>
          <a:xfrm>
            <a:off x="5516275" y="1646450"/>
            <a:ext cx="1895400" cy="9714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440"/>
              <a:buFont typeface="Arial"/>
              <a:buNone/>
            </a:pPr>
            <a:r>
              <a:rPr lang="en" sz="1020">
                <a:solidFill>
                  <a:srgbClr val="E8602C"/>
                </a:solidFill>
                <a:latin typeface="Press Start 2P"/>
                <a:ea typeface="Press Start 2P"/>
                <a:cs typeface="Press Start 2P"/>
                <a:sym typeface="Press Start 2P"/>
              </a:rPr>
              <a:t>KEYNOTE:</a:t>
            </a:r>
            <a:r>
              <a:rPr lang="en" sz="1020">
                <a:solidFill>
                  <a:srgbClr val="2B3E74"/>
                </a:solidFill>
                <a:latin typeface="Press Start 2P"/>
                <a:ea typeface="Press Start 2P"/>
                <a:cs typeface="Press Start 2P"/>
                <a:sym typeface="Press Start 2P"/>
              </a:rPr>
              <a:t>this  is done for every neuron in every hidden layer!</a:t>
            </a:r>
            <a:endParaRPr sz="1020">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t/>
            </a:r>
            <a:endParaRPr sz="1800">
              <a:solidFill>
                <a:schemeClr val="dk2"/>
              </a:solidFill>
            </a:endParaRPr>
          </a:p>
        </p:txBody>
      </p:sp>
      <p:sp>
        <p:nvSpPr>
          <p:cNvPr id="290" name="Google Shape;290;p27"/>
          <p:cNvSpPr txBox="1"/>
          <p:nvPr>
            <p:ph type="title"/>
          </p:nvPr>
        </p:nvSpPr>
        <p:spPr>
          <a:xfrm>
            <a:off x="4300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solidFill>
                  <a:srgbClr val="2B3E74"/>
                </a:solidFill>
                <a:latin typeface="Press Start 2P"/>
                <a:ea typeface="Press Start 2P"/>
                <a:cs typeface="Press Start 2P"/>
                <a:sym typeface="Press Start 2P"/>
              </a:rPr>
              <a:t> How does the Neural Network process the data and compute?</a:t>
            </a:r>
            <a:endParaRPr sz="2220">
              <a:solidFill>
                <a:srgbClr val="2B3E74"/>
              </a:solidFill>
              <a:latin typeface="Press Start 2P"/>
              <a:ea typeface="Press Start 2P"/>
              <a:cs typeface="Press Start 2P"/>
              <a:sym typeface="Press Start 2P"/>
            </a:endParaRPr>
          </a:p>
        </p:txBody>
      </p:sp>
      <p:pic>
        <p:nvPicPr>
          <p:cNvPr id="291" name="Google Shape;291;p27"/>
          <p:cNvPicPr preferRelativeResize="0"/>
          <p:nvPr/>
        </p:nvPicPr>
        <p:blipFill rotWithShape="1">
          <a:blip r:embed="rId3">
            <a:alphaModFix/>
          </a:blip>
          <a:srcRect b="64186" l="38836" r="38942" t="34430"/>
          <a:stretch/>
        </p:blipFill>
        <p:spPr>
          <a:xfrm>
            <a:off x="418288" y="1239100"/>
            <a:ext cx="8307425" cy="185975"/>
          </a:xfrm>
          <a:prstGeom prst="rect">
            <a:avLst/>
          </a:prstGeom>
          <a:noFill/>
          <a:ln>
            <a:noFill/>
          </a:ln>
        </p:spPr>
      </p:pic>
      <p:pic>
        <p:nvPicPr>
          <p:cNvPr id="292" name="Google Shape;292;p27"/>
          <p:cNvPicPr preferRelativeResize="0"/>
          <p:nvPr/>
        </p:nvPicPr>
        <p:blipFill rotWithShape="1">
          <a:blip r:embed="rId4">
            <a:alphaModFix/>
          </a:blip>
          <a:srcRect b="6751" l="1400" r="0" t="0"/>
          <a:stretch/>
        </p:blipFill>
        <p:spPr>
          <a:xfrm>
            <a:off x="7345000" y="3377025"/>
            <a:ext cx="1290200" cy="1311725"/>
          </a:xfrm>
          <a:prstGeom prst="rect">
            <a:avLst/>
          </a:prstGeom>
          <a:noFill/>
          <a:ln>
            <a:noFill/>
          </a:ln>
        </p:spPr>
      </p:pic>
      <p:pic>
        <p:nvPicPr>
          <p:cNvPr id="293" name="Google Shape;293;p27"/>
          <p:cNvPicPr preferRelativeResize="0"/>
          <p:nvPr/>
        </p:nvPicPr>
        <p:blipFill rotWithShape="1">
          <a:blip r:embed="rId3">
            <a:alphaModFix/>
          </a:blip>
          <a:srcRect b="64567" l="38836" r="38942" t="34430"/>
          <a:stretch/>
        </p:blipFill>
        <p:spPr>
          <a:xfrm>
            <a:off x="5506575" y="1608925"/>
            <a:ext cx="1925499" cy="66574"/>
          </a:xfrm>
          <a:prstGeom prst="rect">
            <a:avLst/>
          </a:prstGeom>
          <a:noFill/>
          <a:ln>
            <a:noFill/>
          </a:ln>
        </p:spPr>
      </p:pic>
      <p:pic>
        <p:nvPicPr>
          <p:cNvPr id="294" name="Google Shape;294;p27"/>
          <p:cNvPicPr preferRelativeResize="0"/>
          <p:nvPr/>
        </p:nvPicPr>
        <p:blipFill rotWithShape="1">
          <a:blip r:embed="rId3">
            <a:alphaModFix/>
          </a:blip>
          <a:srcRect b="64567" l="38836" r="38942" t="34430"/>
          <a:stretch/>
        </p:blipFill>
        <p:spPr>
          <a:xfrm>
            <a:off x="5516275" y="2571750"/>
            <a:ext cx="1925499" cy="66574"/>
          </a:xfrm>
          <a:prstGeom prst="rect">
            <a:avLst/>
          </a:prstGeom>
          <a:noFill/>
          <a:ln>
            <a:noFill/>
          </a:ln>
        </p:spPr>
      </p:pic>
      <p:pic>
        <p:nvPicPr>
          <p:cNvPr id="295" name="Google Shape;295;p27"/>
          <p:cNvPicPr preferRelativeResize="0"/>
          <p:nvPr/>
        </p:nvPicPr>
        <p:blipFill rotWithShape="1">
          <a:blip r:embed="rId3">
            <a:alphaModFix/>
          </a:blip>
          <a:srcRect b="64567" l="38836" r="38942" t="34430"/>
          <a:stretch/>
        </p:blipFill>
        <p:spPr>
          <a:xfrm rot="-5400000">
            <a:off x="5009037" y="2088038"/>
            <a:ext cx="1026749" cy="66574"/>
          </a:xfrm>
          <a:prstGeom prst="rect">
            <a:avLst/>
          </a:prstGeom>
          <a:noFill/>
          <a:ln>
            <a:noFill/>
          </a:ln>
        </p:spPr>
      </p:pic>
      <p:pic>
        <p:nvPicPr>
          <p:cNvPr id="296" name="Google Shape;296;p27"/>
          <p:cNvPicPr preferRelativeResize="0"/>
          <p:nvPr/>
        </p:nvPicPr>
        <p:blipFill rotWithShape="1">
          <a:blip r:embed="rId3">
            <a:alphaModFix/>
          </a:blip>
          <a:srcRect b="64567" l="38836" r="38942" t="34430"/>
          <a:stretch/>
        </p:blipFill>
        <p:spPr>
          <a:xfrm rot="-5400000">
            <a:off x="6895112" y="2088038"/>
            <a:ext cx="1026749" cy="66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300" name="Shape 300"/>
        <p:cNvGrpSpPr/>
        <p:nvPr/>
      </p:nvGrpSpPr>
      <p:grpSpPr>
        <a:xfrm>
          <a:off x="0" y="0"/>
          <a:ext cx="0" cy="0"/>
          <a:chOff x="0" y="0"/>
          <a:chExt cx="0" cy="0"/>
        </a:xfrm>
      </p:grpSpPr>
      <p:sp>
        <p:nvSpPr>
          <p:cNvPr id="301" name="Google Shape;301;p28"/>
          <p:cNvSpPr txBox="1"/>
          <p:nvPr>
            <p:ph idx="4294967295" type="body"/>
          </p:nvPr>
        </p:nvSpPr>
        <p:spPr>
          <a:xfrm>
            <a:off x="311700" y="273275"/>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302" name="Google Shape;302;p28"/>
          <p:cNvSpPr txBox="1"/>
          <p:nvPr>
            <p:ph type="title"/>
          </p:nvPr>
        </p:nvSpPr>
        <p:spPr>
          <a:xfrm>
            <a:off x="311700" y="9428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600">
                <a:solidFill>
                  <a:srgbClr val="E8602C"/>
                </a:solidFill>
                <a:latin typeface="Press Start 2P"/>
                <a:ea typeface="Press Start 2P"/>
                <a:cs typeface="Press Start 2P"/>
                <a:sym typeface="Press Start 2P"/>
              </a:rPr>
              <a:t>Training Process </a:t>
            </a:r>
            <a:endParaRPr sz="2600">
              <a:solidFill>
                <a:srgbClr val="E8602C"/>
              </a:solidFill>
              <a:latin typeface="Press Start 2P"/>
              <a:ea typeface="Press Start 2P"/>
              <a:cs typeface="Press Start 2P"/>
              <a:sym typeface="Press Start 2P"/>
            </a:endParaRPr>
          </a:p>
        </p:txBody>
      </p:sp>
      <p:pic>
        <p:nvPicPr>
          <p:cNvPr id="303" name="Google Shape;303;p28" title="hcqsv6.gif"/>
          <p:cNvPicPr preferRelativeResize="0"/>
          <p:nvPr/>
        </p:nvPicPr>
        <p:blipFill>
          <a:blip r:embed="rId3">
            <a:alphaModFix/>
          </a:blip>
          <a:stretch>
            <a:fillRect/>
          </a:stretch>
        </p:blipFill>
        <p:spPr>
          <a:xfrm>
            <a:off x="2991975" y="2031525"/>
            <a:ext cx="3048000" cy="2419800"/>
          </a:xfrm>
          <a:prstGeom prst="roundRect">
            <a:avLst>
              <a:gd fmla="val 16667" name="adj"/>
            </a:avLst>
          </a:prstGeom>
          <a:noFill/>
          <a:ln>
            <a:noFill/>
          </a:ln>
          <a:effectLst>
            <a:outerShdw blurRad="342900" rotWithShape="0" algn="bl" dir="7800000" dist="266700">
              <a:srgbClr val="000000">
                <a:alpha val="50000"/>
              </a:srgbClr>
            </a:outerShdw>
          </a:effectLst>
        </p:spPr>
      </p:pic>
      <p:sp>
        <p:nvSpPr>
          <p:cNvPr id="304" name="Google Shape;304;p28"/>
          <p:cNvSpPr txBox="1"/>
          <p:nvPr/>
        </p:nvSpPr>
        <p:spPr>
          <a:xfrm>
            <a:off x="1367425" y="1071200"/>
            <a:ext cx="649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2B3E74"/>
                </a:solidFill>
                <a:latin typeface="Press Start 2P"/>
                <a:ea typeface="Press Start 2P"/>
                <a:cs typeface="Press Start 2P"/>
                <a:sym typeface="Press Start 2P"/>
              </a:rPr>
              <a:t>Training Process </a:t>
            </a:r>
            <a:endParaRPr sz="2600">
              <a:solidFill>
                <a:srgbClr val="2B3E74"/>
              </a:solidFill>
              <a:latin typeface="Press Start 2P"/>
              <a:ea typeface="Press Start 2P"/>
              <a:cs typeface="Press Start 2P"/>
              <a:sym typeface="Press Start 2P"/>
            </a:endParaRPr>
          </a:p>
        </p:txBody>
      </p:sp>
      <p:pic>
        <p:nvPicPr>
          <p:cNvPr id="305" name="Google Shape;305;p28"/>
          <p:cNvPicPr preferRelativeResize="0"/>
          <p:nvPr/>
        </p:nvPicPr>
        <p:blipFill rotWithShape="1">
          <a:blip r:embed="rId4">
            <a:alphaModFix/>
          </a:blip>
          <a:srcRect b="64186" l="38836" r="38942" t="34430"/>
          <a:stretch/>
        </p:blipFill>
        <p:spPr>
          <a:xfrm>
            <a:off x="1798850" y="1598575"/>
            <a:ext cx="5746499" cy="186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309" name="Shape 309"/>
        <p:cNvGrpSpPr/>
        <p:nvPr/>
      </p:nvGrpSpPr>
      <p:grpSpPr>
        <a:xfrm>
          <a:off x="0" y="0"/>
          <a:ext cx="0" cy="0"/>
          <a:chOff x="0" y="0"/>
          <a:chExt cx="0" cy="0"/>
        </a:xfrm>
      </p:grpSpPr>
      <p:sp>
        <p:nvSpPr>
          <p:cNvPr id="310" name="Google Shape;310;p29"/>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11" name="Google Shape;311;p29"/>
          <p:cNvSpPr txBox="1"/>
          <p:nvPr>
            <p:ph type="title"/>
          </p:nvPr>
        </p:nvSpPr>
        <p:spPr>
          <a:xfrm>
            <a:off x="1605100" y="4350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solidFill>
                  <a:srgbClr val="E8602C"/>
                </a:solidFill>
                <a:latin typeface="Press Start 2P"/>
                <a:ea typeface="Press Start 2P"/>
                <a:cs typeface="Press Start 2P"/>
                <a:sym typeface="Press Start 2P"/>
              </a:rPr>
              <a:t>Training </a:t>
            </a:r>
            <a:r>
              <a:rPr lang="en" sz="2320">
                <a:solidFill>
                  <a:srgbClr val="E8602C"/>
                </a:solidFill>
                <a:latin typeface="Press Start 2P"/>
                <a:ea typeface="Press Start 2P"/>
                <a:cs typeface="Press Start 2P"/>
                <a:sym typeface="Press Start 2P"/>
              </a:rPr>
              <a:t>performance</a:t>
            </a:r>
            <a:endParaRPr sz="2320">
              <a:solidFill>
                <a:srgbClr val="E8602C"/>
              </a:solidFill>
              <a:latin typeface="Press Start 2P"/>
              <a:ea typeface="Press Start 2P"/>
              <a:cs typeface="Press Start 2P"/>
              <a:sym typeface="Press Start 2P"/>
            </a:endParaRPr>
          </a:p>
        </p:txBody>
      </p:sp>
      <p:sp>
        <p:nvSpPr>
          <p:cNvPr id="312" name="Google Shape;312;p29"/>
          <p:cNvSpPr txBox="1"/>
          <p:nvPr>
            <p:ph idx="1" type="body"/>
          </p:nvPr>
        </p:nvSpPr>
        <p:spPr>
          <a:xfrm>
            <a:off x="1605100" y="1152475"/>
            <a:ext cx="6187500" cy="3685200"/>
          </a:xfrm>
          <a:prstGeom prst="rect">
            <a:avLst/>
          </a:prstGeom>
        </p:spPr>
        <p:txBody>
          <a:bodyPr anchorCtr="0" anchor="t" bIns="91425" lIns="91425" spcFirstLastPara="1" rIns="91425" wrap="square" tIns="91425">
            <a:noAutofit/>
          </a:bodyPr>
          <a:lstStyle/>
          <a:p>
            <a:pPr indent="-302649" lvl="0" marL="457200" rtl="0" algn="l">
              <a:spcBef>
                <a:spcPts val="0"/>
              </a:spcBef>
              <a:spcAft>
                <a:spcPts val="0"/>
              </a:spcAft>
              <a:buSzPts val="1166"/>
              <a:buFont typeface="Press Start 2P"/>
              <a:buChar char="-"/>
            </a:pPr>
            <a:r>
              <a:rPr lang="en" sz="1166">
                <a:latin typeface="Press Start 2P"/>
                <a:ea typeface="Press Start 2P"/>
                <a:cs typeface="Press Start 2P"/>
                <a:sym typeface="Press Start 2P"/>
              </a:rPr>
              <a:t>Accuracy was pivotal in determining success of training</a:t>
            </a:r>
            <a:endParaRPr sz="1166">
              <a:latin typeface="Press Start 2P"/>
              <a:ea typeface="Press Start 2P"/>
              <a:cs typeface="Press Start 2P"/>
              <a:sym typeface="Press Start 2P"/>
            </a:endParaRPr>
          </a:p>
          <a:p>
            <a:pPr indent="-302649" lvl="0" marL="457200" rtl="0" algn="l">
              <a:spcBef>
                <a:spcPts val="0"/>
              </a:spcBef>
              <a:spcAft>
                <a:spcPts val="0"/>
              </a:spcAft>
              <a:buSzPts val="1166"/>
              <a:buFont typeface="Press Start 2P"/>
              <a:buChar char="-"/>
            </a:pPr>
            <a:r>
              <a:rPr lang="en" sz="1166">
                <a:latin typeface="Press Start 2P"/>
                <a:ea typeface="Press Start 2P"/>
                <a:cs typeface="Press Start 2P"/>
                <a:sym typeface="Press Start 2P"/>
              </a:rPr>
              <a:t>Cleaned and merged Data sets yielded best results in training </a:t>
            </a:r>
            <a:endParaRPr sz="1166">
              <a:latin typeface="Press Start 2P"/>
              <a:ea typeface="Press Start 2P"/>
              <a:cs typeface="Press Start 2P"/>
              <a:sym typeface="Press Start 2P"/>
            </a:endParaRPr>
          </a:p>
          <a:p>
            <a:pPr indent="-302649" lvl="0" marL="457200" rtl="0" algn="l">
              <a:spcBef>
                <a:spcPts val="0"/>
              </a:spcBef>
              <a:spcAft>
                <a:spcPts val="0"/>
              </a:spcAft>
              <a:buSzPts val="1166"/>
              <a:buFont typeface="Press Start 2P"/>
              <a:buChar char="-"/>
            </a:pPr>
            <a:r>
              <a:rPr lang="en" sz="1166">
                <a:latin typeface="Press Start 2P"/>
                <a:ea typeface="Press Start 2P"/>
                <a:cs typeface="Press Start 2P"/>
                <a:sym typeface="Press Start 2P"/>
              </a:rPr>
              <a:t>Trained on data from 2000-2024</a:t>
            </a:r>
            <a:endParaRPr sz="1166">
              <a:latin typeface="Press Start 2P"/>
              <a:ea typeface="Press Start 2P"/>
              <a:cs typeface="Press Start 2P"/>
              <a:sym typeface="Press Start 2P"/>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sz="1400">
              <a:latin typeface="Press Start 2P"/>
              <a:ea typeface="Press Start 2P"/>
              <a:cs typeface="Press Start 2P"/>
              <a:sym typeface="Press Start 2P"/>
            </a:endParaRPr>
          </a:p>
        </p:txBody>
      </p:sp>
      <p:pic>
        <p:nvPicPr>
          <p:cNvPr id="313" name="Google Shape;313;p29" title="Screenshot 2025-03-18 194743.png"/>
          <p:cNvPicPr preferRelativeResize="0"/>
          <p:nvPr/>
        </p:nvPicPr>
        <p:blipFill>
          <a:blip r:embed="rId3">
            <a:alphaModFix/>
          </a:blip>
          <a:stretch>
            <a:fillRect/>
          </a:stretch>
        </p:blipFill>
        <p:spPr>
          <a:xfrm>
            <a:off x="1045486" y="2571750"/>
            <a:ext cx="2805300" cy="1662000"/>
          </a:xfrm>
          <a:prstGeom prst="roundRect">
            <a:avLst>
              <a:gd fmla="val 16667" name="adj"/>
            </a:avLst>
          </a:prstGeom>
          <a:noFill/>
          <a:ln>
            <a:noFill/>
          </a:ln>
          <a:effectLst>
            <a:outerShdw blurRad="142875" rotWithShape="0" algn="bl" dir="7200000" dist="85725">
              <a:srgbClr val="000000">
                <a:alpha val="50000"/>
              </a:srgbClr>
            </a:outerShdw>
          </a:effectLst>
        </p:spPr>
      </p:pic>
      <p:pic>
        <p:nvPicPr>
          <p:cNvPr id="314" name="Google Shape;314;p29" title="Screenshot 2025-03-18 123416.png"/>
          <p:cNvPicPr preferRelativeResize="0"/>
          <p:nvPr/>
        </p:nvPicPr>
        <p:blipFill>
          <a:blip r:embed="rId4">
            <a:alphaModFix/>
          </a:blip>
          <a:stretch>
            <a:fillRect/>
          </a:stretch>
        </p:blipFill>
        <p:spPr>
          <a:xfrm>
            <a:off x="5102061" y="2571749"/>
            <a:ext cx="3135000" cy="1662000"/>
          </a:xfrm>
          <a:prstGeom prst="roundRect">
            <a:avLst>
              <a:gd fmla="val 16667" name="adj"/>
            </a:avLst>
          </a:prstGeom>
          <a:noFill/>
          <a:ln>
            <a:noFill/>
          </a:ln>
          <a:effectLst>
            <a:outerShdw blurRad="300038" rotWithShape="0" algn="bl" dir="9660000" dist="285750">
              <a:srgbClr val="000000">
                <a:alpha val="50000"/>
              </a:srgbClr>
            </a:outerShdw>
          </a:effectLst>
        </p:spPr>
      </p:pic>
      <p:sp>
        <p:nvSpPr>
          <p:cNvPr id="315" name="Google Shape;315;p29"/>
          <p:cNvSpPr txBox="1"/>
          <p:nvPr/>
        </p:nvSpPr>
        <p:spPr>
          <a:xfrm>
            <a:off x="1655225" y="450450"/>
            <a:ext cx="6657600" cy="54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20">
                <a:solidFill>
                  <a:srgbClr val="2B3E74"/>
                </a:solidFill>
                <a:latin typeface="Press Start 2P"/>
                <a:ea typeface="Press Start 2P"/>
                <a:cs typeface="Press Start 2P"/>
                <a:sym typeface="Press Start 2P"/>
              </a:rPr>
              <a:t>Training performance</a:t>
            </a:r>
            <a:endParaRPr sz="2320">
              <a:solidFill>
                <a:srgbClr val="2B3E74"/>
              </a:solidFill>
              <a:latin typeface="Press Start 2P"/>
              <a:ea typeface="Press Start 2P"/>
              <a:cs typeface="Press Start 2P"/>
              <a:sym typeface="Press Start 2P"/>
            </a:endParaRPr>
          </a:p>
        </p:txBody>
      </p:sp>
      <p:pic>
        <p:nvPicPr>
          <p:cNvPr id="316" name="Google Shape;316;p29"/>
          <p:cNvPicPr preferRelativeResize="0"/>
          <p:nvPr/>
        </p:nvPicPr>
        <p:blipFill rotWithShape="1">
          <a:blip r:embed="rId5">
            <a:alphaModFix/>
          </a:blip>
          <a:srcRect b="64186" l="38836" r="38942" t="34430"/>
          <a:stretch/>
        </p:blipFill>
        <p:spPr>
          <a:xfrm>
            <a:off x="1655225" y="992250"/>
            <a:ext cx="5996851" cy="185975"/>
          </a:xfrm>
          <a:prstGeom prst="rect">
            <a:avLst/>
          </a:prstGeom>
          <a:noFill/>
          <a:ln>
            <a:noFill/>
          </a:ln>
        </p:spPr>
      </p:pic>
      <p:pic>
        <p:nvPicPr>
          <p:cNvPr id="317" name="Google Shape;317;p29"/>
          <p:cNvPicPr preferRelativeResize="0"/>
          <p:nvPr/>
        </p:nvPicPr>
        <p:blipFill rotWithShape="1">
          <a:blip r:embed="rId5">
            <a:alphaModFix/>
          </a:blip>
          <a:srcRect b="64186" l="38836" r="38942" t="34430"/>
          <a:stretch/>
        </p:blipFill>
        <p:spPr>
          <a:xfrm>
            <a:off x="1655225" y="2299000"/>
            <a:ext cx="5996851" cy="185975"/>
          </a:xfrm>
          <a:prstGeom prst="rect">
            <a:avLst/>
          </a:prstGeom>
          <a:noFill/>
          <a:ln>
            <a:noFill/>
          </a:ln>
        </p:spPr>
      </p:pic>
      <p:sp>
        <p:nvSpPr>
          <p:cNvPr id="318" name="Google Shape;318;p29"/>
          <p:cNvSpPr txBox="1"/>
          <p:nvPr/>
        </p:nvSpPr>
        <p:spPr>
          <a:xfrm>
            <a:off x="980750" y="4320525"/>
            <a:ext cx="3135000" cy="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rgbClr val="E8602C"/>
                </a:solidFill>
                <a:latin typeface="Press Start 2P"/>
                <a:ea typeface="Press Start 2P"/>
                <a:cs typeface="Press Start 2P"/>
                <a:sym typeface="Press Start 2P"/>
              </a:rPr>
              <a:t>Ov</a:t>
            </a:r>
            <a:r>
              <a:rPr lang="en" sz="600">
                <a:solidFill>
                  <a:srgbClr val="E8602C"/>
                </a:solidFill>
                <a:latin typeface="Press Start 2P"/>
                <a:ea typeface="Press Start 2P"/>
                <a:cs typeface="Press Start 2P"/>
                <a:sym typeface="Press Start 2P"/>
              </a:rPr>
              <a:t>erfitting error due to 100% Accuracy		</a:t>
            </a:r>
            <a:endParaRPr sz="600">
              <a:solidFill>
                <a:srgbClr val="E8602C"/>
              </a:solidFill>
            </a:endParaRPr>
          </a:p>
        </p:txBody>
      </p:sp>
      <p:sp>
        <p:nvSpPr>
          <p:cNvPr id="319" name="Google Shape;319;p29"/>
          <p:cNvSpPr txBox="1"/>
          <p:nvPr/>
        </p:nvSpPr>
        <p:spPr>
          <a:xfrm>
            <a:off x="4636750" y="4320525"/>
            <a:ext cx="47970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rgbClr val="E8602C"/>
                </a:solidFill>
                <a:latin typeface="Press Start 2P"/>
                <a:ea typeface="Press Start 2P"/>
                <a:cs typeface="Press Start 2P"/>
                <a:sym typeface="Press Start 2P"/>
              </a:rPr>
              <a:t>NaN (Not a number) error when column value not found</a:t>
            </a:r>
            <a:endParaRPr sz="600">
              <a:solidFill>
                <a:srgbClr val="E8602C"/>
              </a:solidFill>
              <a:latin typeface="Press Start 2P"/>
              <a:ea typeface="Press Start 2P"/>
              <a:cs typeface="Press Start 2P"/>
              <a:sym typeface="Press Start 2P"/>
            </a:endParaRPr>
          </a:p>
        </p:txBody>
      </p:sp>
      <p:pic>
        <p:nvPicPr>
          <p:cNvPr id="320" name="Google Shape;320;p29"/>
          <p:cNvPicPr preferRelativeResize="0"/>
          <p:nvPr/>
        </p:nvPicPr>
        <p:blipFill>
          <a:blip r:embed="rId6">
            <a:alphaModFix/>
          </a:blip>
          <a:stretch>
            <a:fillRect/>
          </a:stretch>
        </p:blipFill>
        <p:spPr>
          <a:xfrm>
            <a:off x="1770950" y="1178225"/>
            <a:ext cx="180125" cy="185986"/>
          </a:xfrm>
          <a:prstGeom prst="rect">
            <a:avLst/>
          </a:prstGeom>
          <a:noFill/>
          <a:ln>
            <a:noFill/>
          </a:ln>
        </p:spPr>
      </p:pic>
      <p:pic>
        <p:nvPicPr>
          <p:cNvPr id="321" name="Google Shape;321;p29"/>
          <p:cNvPicPr preferRelativeResize="0"/>
          <p:nvPr/>
        </p:nvPicPr>
        <p:blipFill>
          <a:blip r:embed="rId6">
            <a:alphaModFix/>
          </a:blip>
          <a:stretch>
            <a:fillRect/>
          </a:stretch>
        </p:blipFill>
        <p:spPr>
          <a:xfrm>
            <a:off x="1770950" y="1645625"/>
            <a:ext cx="180125" cy="185986"/>
          </a:xfrm>
          <a:prstGeom prst="rect">
            <a:avLst/>
          </a:prstGeom>
          <a:noFill/>
          <a:ln>
            <a:noFill/>
          </a:ln>
        </p:spPr>
      </p:pic>
      <p:pic>
        <p:nvPicPr>
          <p:cNvPr id="322" name="Google Shape;322;p29"/>
          <p:cNvPicPr preferRelativeResize="0"/>
          <p:nvPr/>
        </p:nvPicPr>
        <p:blipFill>
          <a:blip r:embed="rId6">
            <a:alphaModFix/>
          </a:blip>
          <a:stretch>
            <a:fillRect/>
          </a:stretch>
        </p:blipFill>
        <p:spPr>
          <a:xfrm>
            <a:off x="1770950" y="2026250"/>
            <a:ext cx="180125" cy="1859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326" name="Shape 326"/>
        <p:cNvGrpSpPr/>
        <p:nvPr/>
      </p:nvGrpSpPr>
      <p:grpSpPr>
        <a:xfrm>
          <a:off x="0" y="0"/>
          <a:ext cx="0" cy="0"/>
          <a:chOff x="0" y="0"/>
          <a:chExt cx="0" cy="0"/>
        </a:xfrm>
      </p:grpSpPr>
      <p:sp>
        <p:nvSpPr>
          <p:cNvPr id="327" name="Google Shape;327;p30"/>
          <p:cNvSpPr txBox="1"/>
          <p:nvPr>
            <p:ph idx="1" type="body"/>
          </p:nvPr>
        </p:nvSpPr>
        <p:spPr>
          <a:xfrm>
            <a:off x="311700" y="273275"/>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328" name="Google Shape;328;p30"/>
          <p:cNvSpPr txBox="1"/>
          <p:nvPr>
            <p:ph type="title"/>
          </p:nvPr>
        </p:nvSpPr>
        <p:spPr>
          <a:xfrm>
            <a:off x="416600" y="382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20">
                <a:solidFill>
                  <a:srgbClr val="E8602C"/>
                </a:solidFill>
                <a:latin typeface="Press Start 2P"/>
                <a:ea typeface="Press Start 2P"/>
                <a:cs typeface="Press Start 2P"/>
                <a:sym typeface="Press Start 2P"/>
              </a:rPr>
              <a:t>Stabilization</a:t>
            </a:r>
            <a:r>
              <a:rPr lang="en" sz="1720">
                <a:solidFill>
                  <a:srgbClr val="E8602C"/>
                </a:solidFill>
                <a:latin typeface="Press Start 2P"/>
                <a:ea typeface="Press Start 2P"/>
                <a:cs typeface="Press Start 2P"/>
                <a:sym typeface="Press Start 2P"/>
              </a:rPr>
              <a:t> of the Learning Process</a:t>
            </a:r>
            <a:endParaRPr sz="1720">
              <a:solidFill>
                <a:srgbClr val="E8602C"/>
              </a:solidFill>
              <a:latin typeface="Press Start 2P"/>
              <a:ea typeface="Press Start 2P"/>
              <a:cs typeface="Press Start 2P"/>
              <a:sym typeface="Press Start 2P"/>
            </a:endParaRPr>
          </a:p>
        </p:txBody>
      </p:sp>
      <p:sp>
        <p:nvSpPr>
          <p:cNvPr id="329" name="Google Shape;329;p30"/>
          <p:cNvSpPr txBox="1"/>
          <p:nvPr>
            <p:ph idx="1" type="body"/>
          </p:nvPr>
        </p:nvSpPr>
        <p:spPr>
          <a:xfrm>
            <a:off x="311700" y="1152475"/>
            <a:ext cx="3834000" cy="3416400"/>
          </a:xfrm>
          <a:prstGeom prst="rect">
            <a:avLst/>
          </a:prstGeom>
        </p:spPr>
        <p:txBody>
          <a:bodyPr anchorCtr="0" anchor="t" bIns="91425" lIns="91425" spcFirstLastPara="1" rIns="91425" wrap="square" tIns="91425">
            <a:normAutofit fontScale="85000" lnSpcReduction="10000"/>
          </a:bodyPr>
          <a:lstStyle/>
          <a:p>
            <a:pPr indent="-287972" lvl="0" marL="457200" rtl="0" algn="l">
              <a:lnSpc>
                <a:spcPct val="80000"/>
              </a:lnSpc>
              <a:spcBef>
                <a:spcPts val="0"/>
              </a:spcBef>
              <a:spcAft>
                <a:spcPts val="0"/>
              </a:spcAft>
              <a:buClr>
                <a:srgbClr val="E8602C"/>
              </a:buClr>
              <a:buSzPct val="100000"/>
              <a:buFont typeface="Press Start 2P"/>
              <a:buAutoNum type="arabicParenR"/>
            </a:pPr>
            <a:r>
              <a:rPr b="1" lang="en" sz="1100">
                <a:solidFill>
                  <a:srgbClr val="E8602C"/>
                </a:solidFill>
                <a:latin typeface="Press Start 2P"/>
                <a:ea typeface="Press Start 2P"/>
                <a:cs typeface="Press Start 2P"/>
                <a:sym typeface="Press Start 2P"/>
              </a:rPr>
              <a:t>Reduced Learning Rate</a:t>
            </a:r>
            <a:endParaRPr b="1" sz="1100">
              <a:solidFill>
                <a:srgbClr val="E8602C"/>
              </a:solidFill>
              <a:latin typeface="Press Start 2P"/>
              <a:ea typeface="Press Start 2P"/>
              <a:cs typeface="Press Start 2P"/>
              <a:sym typeface="Press Start 2P"/>
            </a:endParaRPr>
          </a:p>
          <a:p>
            <a:pPr indent="0" lvl="0" marL="457200" rtl="0" algn="l">
              <a:lnSpc>
                <a:spcPct val="80000"/>
              </a:lnSpc>
              <a:spcBef>
                <a:spcPts val="1200"/>
              </a:spcBef>
              <a:spcAft>
                <a:spcPts val="0"/>
              </a:spcAft>
              <a:buNone/>
            </a:pPr>
            <a:r>
              <a:rPr lang="en" sz="1100">
                <a:solidFill>
                  <a:srgbClr val="2B3E74"/>
                </a:solidFill>
                <a:latin typeface="Press Start 2P"/>
                <a:ea typeface="Press Start 2P"/>
                <a:cs typeface="Press Start 2P"/>
                <a:sym typeface="Press Start 2P"/>
              </a:rPr>
              <a:t>-slowed down how fast the model updated weights</a:t>
            </a:r>
            <a:endParaRPr sz="1100">
              <a:solidFill>
                <a:srgbClr val="2B3E74"/>
              </a:solidFill>
              <a:latin typeface="Press Start 2P"/>
              <a:ea typeface="Press Start 2P"/>
              <a:cs typeface="Press Start 2P"/>
              <a:sym typeface="Press Start 2P"/>
            </a:endParaRPr>
          </a:p>
          <a:p>
            <a:pPr indent="0" lvl="0" marL="457200" rtl="0" algn="l">
              <a:lnSpc>
                <a:spcPct val="80000"/>
              </a:lnSpc>
              <a:spcBef>
                <a:spcPts val="1200"/>
              </a:spcBef>
              <a:spcAft>
                <a:spcPts val="0"/>
              </a:spcAft>
              <a:buNone/>
            </a:pPr>
            <a:r>
              <a:rPr lang="en" sz="1100">
                <a:solidFill>
                  <a:srgbClr val="2B3E74"/>
                </a:solidFill>
                <a:latin typeface="Press Start 2P"/>
                <a:ea typeface="Press Start 2P"/>
                <a:cs typeface="Press Start 2P"/>
                <a:sym typeface="Press Start 2P"/>
              </a:rPr>
              <a:t>-reduced large fluctuations in training </a:t>
            </a:r>
            <a:r>
              <a:rPr lang="en" sz="1100">
                <a:latin typeface="Press Start 2P"/>
                <a:ea typeface="Press Start 2P"/>
                <a:cs typeface="Press Start 2P"/>
                <a:sym typeface="Press Start 2P"/>
              </a:rPr>
              <a:t> </a:t>
            </a:r>
            <a:endParaRPr sz="1100">
              <a:latin typeface="Press Start 2P"/>
              <a:ea typeface="Press Start 2P"/>
              <a:cs typeface="Press Start 2P"/>
              <a:sym typeface="Press Start 2P"/>
            </a:endParaRPr>
          </a:p>
          <a:p>
            <a:pPr indent="0" lvl="0" marL="457200" rtl="0" algn="l">
              <a:lnSpc>
                <a:spcPct val="80000"/>
              </a:lnSpc>
              <a:spcBef>
                <a:spcPts val="1200"/>
              </a:spcBef>
              <a:spcAft>
                <a:spcPts val="0"/>
              </a:spcAft>
              <a:buNone/>
            </a:pPr>
            <a:r>
              <a:t/>
            </a:r>
            <a:endParaRPr sz="1100">
              <a:latin typeface="Press Start 2P"/>
              <a:ea typeface="Press Start 2P"/>
              <a:cs typeface="Press Start 2P"/>
              <a:sym typeface="Press Start 2P"/>
            </a:endParaRPr>
          </a:p>
          <a:p>
            <a:pPr indent="-287972" lvl="0" marL="457200" rtl="0" algn="l">
              <a:lnSpc>
                <a:spcPct val="80000"/>
              </a:lnSpc>
              <a:spcBef>
                <a:spcPts val="1200"/>
              </a:spcBef>
              <a:spcAft>
                <a:spcPts val="0"/>
              </a:spcAft>
              <a:buClr>
                <a:srgbClr val="E8602C"/>
              </a:buClr>
              <a:buSzPct val="100000"/>
              <a:buFont typeface="Press Start 2P"/>
              <a:buAutoNum type="arabicParenR"/>
            </a:pPr>
            <a:r>
              <a:rPr b="1" lang="en" sz="1100">
                <a:solidFill>
                  <a:srgbClr val="E8602C"/>
                </a:solidFill>
                <a:latin typeface="Press Start 2P"/>
                <a:ea typeface="Press Start 2P"/>
                <a:cs typeface="Press Start 2P"/>
                <a:sym typeface="Press Start 2P"/>
              </a:rPr>
              <a:t>Reduced # of epochs</a:t>
            </a:r>
            <a:endParaRPr b="1" sz="1100">
              <a:solidFill>
                <a:srgbClr val="E8602C"/>
              </a:solidFill>
              <a:latin typeface="Press Start 2P"/>
              <a:ea typeface="Press Start 2P"/>
              <a:cs typeface="Press Start 2P"/>
              <a:sym typeface="Press Start 2P"/>
            </a:endParaRPr>
          </a:p>
          <a:p>
            <a:pPr indent="0" lvl="0" marL="457200" rtl="0" algn="l">
              <a:lnSpc>
                <a:spcPct val="80000"/>
              </a:lnSpc>
              <a:spcBef>
                <a:spcPts val="1200"/>
              </a:spcBef>
              <a:spcAft>
                <a:spcPts val="0"/>
              </a:spcAft>
              <a:buNone/>
            </a:pPr>
            <a:r>
              <a:rPr lang="en" sz="1100">
                <a:solidFill>
                  <a:srgbClr val="2B3E74"/>
                </a:solidFill>
                <a:latin typeface="Press Start 2P"/>
                <a:ea typeface="Press Start 2P"/>
                <a:cs typeface="Press Start 2P"/>
                <a:sym typeface="Press Start 2P"/>
              </a:rPr>
              <a:t>- prevented overtraining (leads to overfitting)</a:t>
            </a:r>
            <a:endParaRPr sz="1100">
              <a:solidFill>
                <a:srgbClr val="2B3E74"/>
              </a:solidFill>
              <a:latin typeface="Press Start 2P"/>
              <a:ea typeface="Press Start 2P"/>
              <a:cs typeface="Press Start 2P"/>
              <a:sym typeface="Press Start 2P"/>
            </a:endParaRPr>
          </a:p>
          <a:p>
            <a:pPr indent="0" lvl="0" marL="457200" rtl="0" algn="l">
              <a:lnSpc>
                <a:spcPct val="80000"/>
              </a:lnSpc>
              <a:spcBef>
                <a:spcPts val="1200"/>
              </a:spcBef>
              <a:spcAft>
                <a:spcPts val="0"/>
              </a:spcAft>
              <a:buNone/>
            </a:pPr>
            <a:r>
              <a:rPr lang="en" sz="1100">
                <a:solidFill>
                  <a:srgbClr val="2B3E74"/>
                </a:solidFill>
                <a:latin typeface="Press Start 2P"/>
                <a:ea typeface="Press Start 2P"/>
                <a:cs typeface="Press Start 2P"/>
                <a:sym typeface="Press Start 2P"/>
              </a:rPr>
              <a:t>- model stops after 10-15 epochs max</a:t>
            </a:r>
            <a:endParaRPr sz="1100">
              <a:solidFill>
                <a:srgbClr val="2B3E74"/>
              </a:solidFill>
              <a:latin typeface="Press Start 2P"/>
              <a:ea typeface="Press Start 2P"/>
              <a:cs typeface="Press Start 2P"/>
              <a:sym typeface="Press Start 2P"/>
            </a:endParaRPr>
          </a:p>
          <a:p>
            <a:pPr indent="0" lvl="0" marL="457200" rtl="0" algn="l">
              <a:lnSpc>
                <a:spcPct val="80000"/>
              </a:lnSpc>
              <a:spcBef>
                <a:spcPts val="1200"/>
              </a:spcBef>
              <a:spcAft>
                <a:spcPts val="0"/>
              </a:spcAft>
              <a:buNone/>
            </a:pPr>
            <a:r>
              <a:t/>
            </a:r>
            <a:endParaRPr sz="1100">
              <a:latin typeface="Press Start 2P"/>
              <a:ea typeface="Press Start 2P"/>
              <a:cs typeface="Press Start 2P"/>
              <a:sym typeface="Press Start 2P"/>
            </a:endParaRPr>
          </a:p>
          <a:p>
            <a:pPr indent="-287972" lvl="0" marL="457200" rtl="0" algn="l">
              <a:lnSpc>
                <a:spcPct val="80000"/>
              </a:lnSpc>
              <a:spcBef>
                <a:spcPts val="1200"/>
              </a:spcBef>
              <a:spcAft>
                <a:spcPts val="0"/>
              </a:spcAft>
              <a:buClr>
                <a:srgbClr val="E8602C"/>
              </a:buClr>
              <a:buSzPct val="100000"/>
              <a:buFont typeface="Press Start 2P"/>
              <a:buAutoNum type="arabicParenR"/>
            </a:pPr>
            <a:r>
              <a:rPr b="1" lang="en" sz="1100">
                <a:solidFill>
                  <a:srgbClr val="E8602C"/>
                </a:solidFill>
                <a:latin typeface="Press Start 2P"/>
                <a:ea typeface="Press Start 2P"/>
                <a:cs typeface="Press Start 2P"/>
                <a:sym typeface="Press Start 2P"/>
              </a:rPr>
              <a:t>Dropout regularization </a:t>
            </a:r>
            <a:endParaRPr b="1" sz="1100">
              <a:solidFill>
                <a:srgbClr val="E8602C"/>
              </a:solidFill>
              <a:latin typeface="Press Start 2P"/>
              <a:ea typeface="Press Start 2P"/>
              <a:cs typeface="Press Start 2P"/>
              <a:sym typeface="Press Start 2P"/>
            </a:endParaRPr>
          </a:p>
          <a:p>
            <a:pPr indent="0" lvl="0" marL="457200" rtl="0" algn="l">
              <a:lnSpc>
                <a:spcPct val="80000"/>
              </a:lnSpc>
              <a:spcBef>
                <a:spcPts val="1200"/>
              </a:spcBef>
              <a:spcAft>
                <a:spcPts val="0"/>
              </a:spcAft>
              <a:buNone/>
            </a:pPr>
            <a:r>
              <a:rPr lang="en" sz="1100">
                <a:solidFill>
                  <a:srgbClr val="2B3E74"/>
                </a:solidFill>
                <a:latin typeface="Press Start 2P"/>
                <a:ea typeface="Press Start 2P"/>
                <a:cs typeface="Press Start 2P"/>
                <a:sym typeface="Press Start 2P"/>
              </a:rPr>
              <a:t>-as mentioned earlier dropped neurons by 20-30% </a:t>
            </a:r>
            <a:endParaRPr sz="1100">
              <a:solidFill>
                <a:srgbClr val="2B3E74"/>
              </a:solidFill>
              <a:latin typeface="Press Start 2P"/>
              <a:ea typeface="Press Start 2P"/>
              <a:cs typeface="Press Start 2P"/>
              <a:sym typeface="Press Start 2P"/>
            </a:endParaRPr>
          </a:p>
          <a:p>
            <a:pPr indent="0" lvl="0" marL="457200" rtl="0" algn="l">
              <a:lnSpc>
                <a:spcPct val="80000"/>
              </a:lnSpc>
              <a:spcBef>
                <a:spcPts val="1200"/>
              </a:spcBef>
              <a:spcAft>
                <a:spcPts val="1200"/>
              </a:spcAft>
              <a:buNone/>
            </a:pPr>
            <a:r>
              <a:rPr lang="en" sz="1100">
                <a:solidFill>
                  <a:srgbClr val="2B3E74"/>
                </a:solidFill>
                <a:latin typeface="Press Start 2P"/>
                <a:ea typeface="Press Start 2P"/>
                <a:cs typeface="Press Start 2P"/>
                <a:sym typeface="Press Start 2P"/>
              </a:rPr>
              <a:t>-improved generalizations over small data sets</a:t>
            </a:r>
            <a:endParaRPr sz="1100">
              <a:solidFill>
                <a:srgbClr val="2B3E74"/>
              </a:solidFill>
              <a:latin typeface="Press Start 2P"/>
              <a:ea typeface="Press Start 2P"/>
              <a:cs typeface="Press Start 2P"/>
              <a:sym typeface="Press Start 2P"/>
            </a:endParaRPr>
          </a:p>
        </p:txBody>
      </p:sp>
      <p:pic>
        <p:nvPicPr>
          <p:cNvPr id="330" name="Google Shape;330;p30"/>
          <p:cNvPicPr preferRelativeResize="0"/>
          <p:nvPr/>
        </p:nvPicPr>
        <p:blipFill>
          <a:blip r:embed="rId3">
            <a:alphaModFix/>
          </a:blip>
          <a:stretch>
            <a:fillRect/>
          </a:stretch>
        </p:blipFill>
        <p:spPr>
          <a:xfrm>
            <a:off x="4145700" y="1249825"/>
            <a:ext cx="4489500" cy="572700"/>
          </a:xfrm>
          <a:prstGeom prst="roundRect">
            <a:avLst>
              <a:gd fmla="val 16667" name="adj"/>
            </a:avLst>
          </a:prstGeom>
          <a:noFill/>
          <a:ln>
            <a:noFill/>
          </a:ln>
          <a:effectLst>
            <a:outerShdw blurRad="257175" rotWithShape="0" algn="bl" dir="8340000" dist="95250">
              <a:srgbClr val="000000">
                <a:alpha val="50000"/>
              </a:srgbClr>
            </a:outerShdw>
          </a:effectLst>
        </p:spPr>
      </p:pic>
      <p:pic>
        <p:nvPicPr>
          <p:cNvPr id="331" name="Google Shape;331;p30"/>
          <p:cNvPicPr preferRelativeResize="0"/>
          <p:nvPr/>
        </p:nvPicPr>
        <p:blipFill>
          <a:blip r:embed="rId4">
            <a:alphaModFix/>
          </a:blip>
          <a:stretch>
            <a:fillRect/>
          </a:stretch>
        </p:blipFill>
        <p:spPr>
          <a:xfrm>
            <a:off x="4145850" y="1973794"/>
            <a:ext cx="4489200" cy="1382400"/>
          </a:xfrm>
          <a:prstGeom prst="roundRect">
            <a:avLst>
              <a:gd fmla="val 16667" name="adj"/>
            </a:avLst>
          </a:prstGeom>
          <a:noFill/>
          <a:ln>
            <a:noFill/>
          </a:ln>
          <a:effectLst>
            <a:outerShdw blurRad="257175" rotWithShape="0" algn="bl" dir="7200000" dist="190500">
              <a:srgbClr val="000000">
                <a:alpha val="50000"/>
              </a:srgbClr>
            </a:outerShdw>
          </a:effectLst>
        </p:spPr>
      </p:pic>
      <p:pic>
        <p:nvPicPr>
          <p:cNvPr id="332" name="Google Shape;332;p30"/>
          <p:cNvPicPr preferRelativeResize="0"/>
          <p:nvPr/>
        </p:nvPicPr>
        <p:blipFill>
          <a:blip r:embed="rId5">
            <a:alphaModFix/>
          </a:blip>
          <a:stretch>
            <a:fillRect/>
          </a:stretch>
        </p:blipFill>
        <p:spPr>
          <a:xfrm>
            <a:off x="4145702" y="3466925"/>
            <a:ext cx="4489500" cy="1061400"/>
          </a:xfrm>
          <a:prstGeom prst="roundRect">
            <a:avLst>
              <a:gd fmla="val 16667" name="adj"/>
            </a:avLst>
          </a:prstGeom>
          <a:noFill/>
          <a:ln>
            <a:noFill/>
          </a:ln>
          <a:effectLst>
            <a:outerShdw blurRad="228600" rotWithShape="0" algn="bl" dir="7380000" dist="133350">
              <a:srgbClr val="000000">
                <a:alpha val="50000"/>
              </a:srgbClr>
            </a:outerShdw>
          </a:effectLst>
        </p:spPr>
      </p:pic>
      <p:sp>
        <p:nvSpPr>
          <p:cNvPr id="333" name="Google Shape;333;p30"/>
          <p:cNvSpPr txBox="1"/>
          <p:nvPr/>
        </p:nvSpPr>
        <p:spPr>
          <a:xfrm>
            <a:off x="452925" y="382950"/>
            <a:ext cx="8520600" cy="44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20">
                <a:solidFill>
                  <a:srgbClr val="2B3E74"/>
                </a:solidFill>
                <a:latin typeface="Press Start 2P"/>
                <a:ea typeface="Press Start 2P"/>
                <a:cs typeface="Press Start 2P"/>
                <a:sym typeface="Press Start 2P"/>
              </a:rPr>
              <a:t>Stabilization of the Learning Process</a:t>
            </a:r>
            <a:endParaRPr sz="1720">
              <a:solidFill>
                <a:srgbClr val="2B3E74"/>
              </a:solidFill>
              <a:latin typeface="Press Start 2P"/>
              <a:ea typeface="Press Start 2P"/>
              <a:cs typeface="Press Start 2P"/>
              <a:sym typeface="Press Start 2P"/>
            </a:endParaRPr>
          </a:p>
        </p:txBody>
      </p:sp>
      <p:pic>
        <p:nvPicPr>
          <p:cNvPr id="334" name="Google Shape;334;p30"/>
          <p:cNvPicPr preferRelativeResize="0"/>
          <p:nvPr/>
        </p:nvPicPr>
        <p:blipFill rotWithShape="1">
          <a:blip r:embed="rId6">
            <a:alphaModFix/>
          </a:blip>
          <a:srcRect b="64186" l="38836" r="38942" t="34430"/>
          <a:stretch/>
        </p:blipFill>
        <p:spPr>
          <a:xfrm>
            <a:off x="470663" y="832350"/>
            <a:ext cx="8202675" cy="185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338" name="Shape 338"/>
        <p:cNvGrpSpPr/>
        <p:nvPr/>
      </p:nvGrpSpPr>
      <p:grpSpPr>
        <a:xfrm>
          <a:off x="0" y="0"/>
          <a:ext cx="0" cy="0"/>
          <a:chOff x="0" y="0"/>
          <a:chExt cx="0" cy="0"/>
        </a:xfrm>
      </p:grpSpPr>
      <p:sp>
        <p:nvSpPr>
          <p:cNvPr id="339" name="Google Shape;339;p31"/>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40" name="Google Shape;340;p31"/>
          <p:cNvSpPr txBox="1"/>
          <p:nvPr>
            <p:ph type="title"/>
          </p:nvPr>
        </p:nvSpPr>
        <p:spPr>
          <a:xfrm>
            <a:off x="393950" y="11891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200">
                <a:solidFill>
                  <a:srgbClr val="E8602C"/>
                </a:solidFill>
                <a:latin typeface="Press Start 2P"/>
                <a:ea typeface="Press Start 2P"/>
                <a:cs typeface="Press Start 2P"/>
                <a:sym typeface="Press Start 2P"/>
              </a:rPr>
              <a:t>WAR ≠ Everything </a:t>
            </a:r>
            <a:endParaRPr sz="3200">
              <a:solidFill>
                <a:srgbClr val="E8602C"/>
              </a:solidFill>
              <a:latin typeface="Press Start 2P"/>
              <a:ea typeface="Press Start 2P"/>
              <a:cs typeface="Press Start 2P"/>
              <a:sym typeface="Press Start 2P"/>
            </a:endParaRPr>
          </a:p>
        </p:txBody>
      </p:sp>
      <p:sp>
        <p:nvSpPr>
          <p:cNvPr id="341" name="Google Shape;341;p31"/>
          <p:cNvSpPr txBox="1"/>
          <p:nvPr>
            <p:ph type="title"/>
          </p:nvPr>
        </p:nvSpPr>
        <p:spPr>
          <a:xfrm>
            <a:off x="440175" y="11891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200">
                <a:solidFill>
                  <a:srgbClr val="2B3E74"/>
                </a:solidFill>
                <a:latin typeface="Press Start 2P"/>
                <a:ea typeface="Press Start 2P"/>
                <a:cs typeface="Press Start 2P"/>
                <a:sym typeface="Press Start 2P"/>
              </a:rPr>
              <a:t>WAR ≠ Everything </a:t>
            </a:r>
            <a:endParaRPr sz="3200">
              <a:solidFill>
                <a:srgbClr val="2B3E74"/>
              </a:solidFill>
              <a:latin typeface="Press Start 2P"/>
              <a:ea typeface="Press Start 2P"/>
              <a:cs typeface="Press Start 2P"/>
              <a:sym typeface="Press Start 2P"/>
            </a:endParaRPr>
          </a:p>
        </p:txBody>
      </p:sp>
      <p:pic>
        <p:nvPicPr>
          <p:cNvPr id="342" name="Google Shape;342;p31" title="imziatvfnebtloj4vdlp.gif"/>
          <p:cNvPicPr preferRelativeResize="0"/>
          <p:nvPr/>
        </p:nvPicPr>
        <p:blipFill>
          <a:blip r:embed="rId3">
            <a:alphaModFix/>
          </a:blip>
          <a:stretch>
            <a:fillRect/>
          </a:stretch>
        </p:blipFill>
        <p:spPr>
          <a:xfrm>
            <a:off x="2522075" y="2221550"/>
            <a:ext cx="3862200" cy="2172600"/>
          </a:xfrm>
          <a:prstGeom prst="roundRect">
            <a:avLst>
              <a:gd fmla="val 16667" name="adj"/>
            </a:avLst>
          </a:prstGeom>
          <a:noFill/>
          <a:ln>
            <a:noFill/>
          </a:ln>
          <a:effectLst>
            <a:outerShdw blurRad="385763" rotWithShape="0" algn="bl" dir="9300000" dist="314325">
              <a:srgbClr val="000000">
                <a:alpha val="50000"/>
              </a:srgbClr>
            </a:outerShdw>
          </a:effectLst>
        </p:spPr>
      </p:pic>
      <p:pic>
        <p:nvPicPr>
          <p:cNvPr id="343" name="Google Shape;343;p31"/>
          <p:cNvPicPr preferRelativeResize="0"/>
          <p:nvPr/>
        </p:nvPicPr>
        <p:blipFill rotWithShape="1">
          <a:blip r:embed="rId4">
            <a:alphaModFix/>
          </a:blip>
          <a:srcRect b="64186" l="38836" r="38942" t="34430"/>
          <a:stretch/>
        </p:blipFill>
        <p:spPr>
          <a:xfrm>
            <a:off x="1781000" y="1779950"/>
            <a:ext cx="5746499" cy="186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71" name="Shape 71"/>
        <p:cNvGrpSpPr/>
        <p:nvPr/>
      </p:nvGrpSpPr>
      <p:grpSpPr>
        <a:xfrm>
          <a:off x="0" y="0"/>
          <a:ext cx="0" cy="0"/>
          <a:chOff x="0" y="0"/>
          <a:chExt cx="0" cy="0"/>
        </a:xfrm>
      </p:grpSpPr>
      <p:sp>
        <p:nvSpPr>
          <p:cNvPr id="72" name="Google Shape;72;p14"/>
          <p:cNvSpPr txBox="1"/>
          <p:nvPr/>
        </p:nvSpPr>
        <p:spPr>
          <a:xfrm>
            <a:off x="329250" y="326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
              <a:solidFill>
                <a:srgbClr val="2B3E74"/>
              </a:solidFill>
            </a:endParaRPr>
          </a:p>
        </p:txBody>
      </p:sp>
      <p:sp>
        <p:nvSpPr>
          <p:cNvPr id="73" name="Google Shape;73;p14"/>
          <p:cNvSpPr txBox="1"/>
          <p:nvPr>
            <p:ph type="title"/>
          </p:nvPr>
        </p:nvSpPr>
        <p:spPr>
          <a:xfrm>
            <a:off x="43077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20">
                <a:solidFill>
                  <a:srgbClr val="E8602C"/>
                </a:solidFill>
                <a:latin typeface="Press Start 2P"/>
                <a:ea typeface="Press Start 2P"/>
                <a:cs typeface="Press Start 2P"/>
                <a:sym typeface="Press Start 2P"/>
              </a:rPr>
              <a:t>Why Predicting Playoffs Matter More Than Ever</a:t>
            </a:r>
            <a:endParaRPr sz="1420">
              <a:solidFill>
                <a:srgbClr val="E8602C"/>
              </a:solidFill>
              <a:latin typeface="Press Start 2P"/>
              <a:ea typeface="Press Start 2P"/>
              <a:cs typeface="Press Start 2P"/>
              <a:sym typeface="Press Start 2P"/>
            </a:endParaRPr>
          </a:p>
        </p:txBody>
      </p:sp>
      <p:sp>
        <p:nvSpPr>
          <p:cNvPr id="74" name="Google Shape;74;p14"/>
          <p:cNvSpPr txBox="1"/>
          <p:nvPr>
            <p:ph idx="1" type="body"/>
          </p:nvPr>
        </p:nvSpPr>
        <p:spPr>
          <a:xfrm>
            <a:off x="537925" y="1198075"/>
            <a:ext cx="50841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100">
                <a:solidFill>
                  <a:srgbClr val="2B3E74"/>
                </a:solidFill>
                <a:latin typeface="Press Start 2P"/>
                <a:ea typeface="Press Start 2P"/>
                <a:cs typeface="Press Start 2P"/>
                <a:sym typeface="Press Start 2P"/>
              </a:rPr>
              <a:t> </a:t>
            </a:r>
            <a:r>
              <a:rPr lang="en" sz="1100">
                <a:solidFill>
                  <a:srgbClr val="2B3E74"/>
                </a:solidFill>
                <a:latin typeface="Press Start 2P"/>
                <a:ea typeface="Press Start 2P"/>
                <a:cs typeface="Press Start 2P"/>
                <a:sym typeface="Press Start 2P"/>
              </a:rPr>
              <a:t>Record-Setting $765 million deal </a:t>
            </a:r>
            <a:endParaRPr sz="1100">
              <a:solidFill>
                <a:srgbClr val="2B3E74"/>
              </a:solidFill>
              <a:latin typeface="Press Start 2P"/>
              <a:ea typeface="Press Start 2P"/>
              <a:cs typeface="Press Start 2P"/>
              <a:sym typeface="Press Start 2P"/>
            </a:endParaRPr>
          </a:p>
          <a:p>
            <a:pPr indent="0" lvl="0" marL="0" rtl="0" algn="l">
              <a:lnSpc>
                <a:spcPct val="95000"/>
              </a:lnSpc>
              <a:spcBef>
                <a:spcPts val="1200"/>
              </a:spcBef>
              <a:spcAft>
                <a:spcPts val="0"/>
              </a:spcAft>
              <a:buNone/>
            </a:pPr>
            <a:r>
              <a:rPr lang="en" sz="1100">
                <a:solidFill>
                  <a:srgbClr val="2B3E74"/>
                </a:solidFill>
                <a:latin typeface="Press Start 2P"/>
                <a:ea typeface="Press Start 2P"/>
                <a:cs typeface="Press Start 2P"/>
                <a:sym typeface="Press Start 2P"/>
              </a:rPr>
              <a:t> Arguably one of the top hitters in the MLB </a:t>
            </a:r>
            <a:endParaRPr sz="1100">
              <a:solidFill>
                <a:srgbClr val="2B3E74"/>
              </a:solidFill>
              <a:latin typeface="Press Start 2P"/>
              <a:ea typeface="Press Start 2P"/>
              <a:cs typeface="Press Start 2P"/>
              <a:sym typeface="Press Start 2P"/>
            </a:endParaRPr>
          </a:p>
          <a:p>
            <a:pPr indent="0" lvl="0" marL="0" rtl="0" algn="l">
              <a:lnSpc>
                <a:spcPct val="95000"/>
              </a:lnSpc>
              <a:spcBef>
                <a:spcPts val="1200"/>
              </a:spcBef>
              <a:spcAft>
                <a:spcPts val="0"/>
              </a:spcAft>
              <a:buNone/>
            </a:pPr>
            <a:r>
              <a:rPr lang="en" sz="1100">
                <a:solidFill>
                  <a:srgbClr val="2B3E74"/>
                </a:solidFill>
                <a:latin typeface="Press Start 2P"/>
                <a:ea typeface="Press Start 2P"/>
                <a:cs typeface="Press Start 2P"/>
                <a:sym typeface="Press Start 2P"/>
              </a:rPr>
              <a:t> His </a:t>
            </a:r>
            <a:r>
              <a:rPr lang="en" sz="1100">
                <a:solidFill>
                  <a:srgbClr val="2B3E74"/>
                </a:solidFill>
                <a:latin typeface="Press Start 2P"/>
                <a:ea typeface="Press Start 2P"/>
                <a:cs typeface="Press Start 2P"/>
                <a:sym typeface="Press Start 2P"/>
              </a:rPr>
              <a:t>arrival</a:t>
            </a:r>
            <a:r>
              <a:rPr lang="en" sz="1100">
                <a:solidFill>
                  <a:srgbClr val="2B3E74"/>
                </a:solidFill>
                <a:latin typeface="Press Start 2P"/>
                <a:ea typeface="Press Start 2P"/>
                <a:cs typeface="Press Start 2P"/>
                <a:sym typeface="Press Start 2P"/>
              </a:rPr>
              <a:t> shifts </a:t>
            </a:r>
            <a:r>
              <a:rPr lang="en" sz="1100">
                <a:solidFill>
                  <a:srgbClr val="2B3E74"/>
                </a:solidFill>
                <a:latin typeface="Press Start 2P"/>
                <a:ea typeface="Press Start 2P"/>
                <a:cs typeface="Press Start 2P"/>
                <a:sym typeface="Press Start 2P"/>
              </a:rPr>
              <a:t>expectations</a:t>
            </a:r>
            <a:r>
              <a:rPr lang="en" sz="1100">
                <a:solidFill>
                  <a:srgbClr val="2B3E74"/>
                </a:solidFill>
                <a:latin typeface="Press Start 2P"/>
                <a:ea typeface="Press Start 2P"/>
                <a:cs typeface="Press Start 2P"/>
                <a:sym typeface="Press Start 2P"/>
              </a:rPr>
              <a:t> from fans, front office,&amp; </a:t>
            </a:r>
            <a:r>
              <a:rPr lang="en" sz="1100">
                <a:solidFill>
                  <a:srgbClr val="2B3E74"/>
                </a:solidFill>
                <a:latin typeface="Press Start 2P"/>
                <a:ea typeface="Press Start 2P"/>
                <a:cs typeface="Press Start 2P"/>
                <a:sym typeface="Press Start 2P"/>
              </a:rPr>
              <a:t>even betting markets</a:t>
            </a:r>
            <a:endParaRPr sz="1100">
              <a:solidFill>
                <a:srgbClr val="2B3E74"/>
              </a:solidFill>
              <a:latin typeface="Press Start 2P"/>
              <a:ea typeface="Press Start 2P"/>
              <a:cs typeface="Press Start 2P"/>
              <a:sym typeface="Press Start 2P"/>
            </a:endParaRPr>
          </a:p>
          <a:p>
            <a:pPr indent="0" lvl="0" marL="0" rtl="0" algn="l">
              <a:lnSpc>
                <a:spcPct val="95000"/>
              </a:lnSpc>
              <a:spcBef>
                <a:spcPts val="1200"/>
              </a:spcBef>
              <a:spcAft>
                <a:spcPts val="0"/>
              </a:spcAft>
              <a:buNone/>
            </a:pPr>
            <a:r>
              <a:rPr lang="en" sz="1100">
                <a:solidFill>
                  <a:srgbClr val="2B3E74"/>
                </a:solidFill>
                <a:latin typeface="Press Start 2P"/>
                <a:ea typeface="Press Start 2P"/>
                <a:cs typeface="Press Start 2P"/>
                <a:sym typeface="Press Start 2P"/>
              </a:rPr>
              <a:t> But how can his true value to a team be quantified</a:t>
            </a:r>
            <a:endParaRPr sz="1100">
              <a:solidFill>
                <a:srgbClr val="2B3E74"/>
              </a:solidFill>
              <a:latin typeface="Press Start 2P"/>
              <a:ea typeface="Press Start 2P"/>
              <a:cs typeface="Press Start 2P"/>
              <a:sym typeface="Press Start 2P"/>
            </a:endParaRPr>
          </a:p>
          <a:p>
            <a:pPr indent="-298450" lvl="0" marL="457200" rtl="0" algn="l">
              <a:lnSpc>
                <a:spcPct val="95000"/>
              </a:lnSpc>
              <a:spcBef>
                <a:spcPts val="1200"/>
              </a:spcBef>
              <a:spcAft>
                <a:spcPts val="0"/>
              </a:spcAft>
              <a:buClr>
                <a:srgbClr val="2B3E74"/>
              </a:buClr>
              <a:buSzPts val="1100"/>
              <a:buFont typeface="Press Start 2P"/>
              <a:buChar char="●"/>
            </a:pPr>
            <a:r>
              <a:rPr lang="en" sz="1100">
                <a:solidFill>
                  <a:srgbClr val="2B3E74"/>
                </a:solidFill>
                <a:latin typeface="Press Start 2P"/>
                <a:ea typeface="Press Start 2P"/>
                <a:cs typeface="Press Start 2P"/>
                <a:sym typeface="Press Start 2P"/>
              </a:rPr>
              <a:t>How many wins is he worth?</a:t>
            </a:r>
            <a:endParaRPr sz="1100">
              <a:solidFill>
                <a:srgbClr val="2B3E74"/>
              </a:solidFill>
              <a:latin typeface="Press Start 2P"/>
              <a:ea typeface="Press Start 2P"/>
              <a:cs typeface="Press Start 2P"/>
              <a:sym typeface="Press Start 2P"/>
            </a:endParaRPr>
          </a:p>
          <a:p>
            <a:pPr indent="0" lvl="0" marL="457200" rtl="0" algn="l">
              <a:lnSpc>
                <a:spcPct val="95000"/>
              </a:lnSpc>
              <a:spcBef>
                <a:spcPts val="1200"/>
              </a:spcBef>
              <a:spcAft>
                <a:spcPts val="1200"/>
              </a:spcAft>
              <a:buNone/>
            </a:pPr>
            <a:r>
              <a:t/>
            </a:r>
            <a:endParaRPr sz="1100">
              <a:latin typeface="Press Start 2P"/>
              <a:ea typeface="Press Start 2P"/>
              <a:cs typeface="Press Start 2P"/>
              <a:sym typeface="Press Start 2P"/>
            </a:endParaRPr>
          </a:p>
        </p:txBody>
      </p:sp>
      <p:pic>
        <p:nvPicPr>
          <p:cNvPr id="75" name="Google Shape;75;p14"/>
          <p:cNvPicPr preferRelativeResize="0"/>
          <p:nvPr/>
        </p:nvPicPr>
        <p:blipFill rotWithShape="1">
          <a:blip r:embed="rId3">
            <a:alphaModFix/>
          </a:blip>
          <a:srcRect b="18140" l="0" r="0" t="0"/>
          <a:stretch/>
        </p:blipFill>
        <p:spPr>
          <a:xfrm>
            <a:off x="5660525" y="1313525"/>
            <a:ext cx="2915400" cy="2631900"/>
          </a:xfrm>
          <a:prstGeom prst="roundRect">
            <a:avLst>
              <a:gd fmla="val 16667" name="adj"/>
            </a:avLst>
          </a:prstGeom>
          <a:noFill/>
          <a:ln>
            <a:noFill/>
          </a:ln>
          <a:effectLst>
            <a:outerShdw blurRad="342900" rotWithShape="0" algn="bl" dir="7200000" dist="209550">
              <a:srgbClr val="000000">
                <a:alpha val="50000"/>
              </a:srgbClr>
            </a:outerShdw>
          </a:effectLst>
        </p:spPr>
      </p:pic>
      <p:sp>
        <p:nvSpPr>
          <p:cNvPr id="76" name="Google Shape;76;p14"/>
          <p:cNvSpPr txBox="1"/>
          <p:nvPr>
            <p:ph type="title"/>
          </p:nvPr>
        </p:nvSpPr>
        <p:spPr>
          <a:xfrm>
            <a:off x="4534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20">
                <a:solidFill>
                  <a:srgbClr val="2B3E74"/>
                </a:solidFill>
                <a:latin typeface="Press Start 2P"/>
                <a:ea typeface="Press Start 2P"/>
                <a:cs typeface="Press Start 2P"/>
                <a:sym typeface="Press Start 2P"/>
              </a:rPr>
              <a:t>Why Predicting Playoffs Matter More Than Ever</a:t>
            </a:r>
            <a:endParaRPr sz="1420">
              <a:solidFill>
                <a:srgbClr val="2B3E74"/>
              </a:solidFill>
              <a:latin typeface="Press Start 2P"/>
              <a:ea typeface="Press Start 2P"/>
              <a:cs typeface="Press Start 2P"/>
              <a:sym typeface="Press Start 2P"/>
            </a:endParaRPr>
          </a:p>
        </p:txBody>
      </p:sp>
      <p:pic>
        <p:nvPicPr>
          <p:cNvPr id="77" name="Google Shape;77;p14"/>
          <p:cNvPicPr preferRelativeResize="0"/>
          <p:nvPr/>
        </p:nvPicPr>
        <p:blipFill rotWithShape="1">
          <a:blip r:embed="rId4">
            <a:alphaModFix/>
          </a:blip>
          <a:srcRect b="64186" l="38836" r="38942" t="34430"/>
          <a:stretch/>
        </p:blipFill>
        <p:spPr>
          <a:xfrm>
            <a:off x="537925" y="831700"/>
            <a:ext cx="8103849" cy="186025"/>
          </a:xfrm>
          <a:prstGeom prst="rect">
            <a:avLst/>
          </a:prstGeom>
          <a:noFill/>
          <a:ln>
            <a:noFill/>
          </a:ln>
        </p:spPr>
      </p:pic>
      <p:pic>
        <p:nvPicPr>
          <p:cNvPr id="78" name="Google Shape;78;p14"/>
          <p:cNvPicPr preferRelativeResize="0"/>
          <p:nvPr/>
        </p:nvPicPr>
        <p:blipFill>
          <a:blip r:embed="rId5">
            <a:alphaModFix/>
          </a:blip>
          <a:stretch>
            <a:fillRect/>
          </a:stretch>
        </p:blipFill>
        <p:spPr>
          <a:xfrm>
            <a:off x="392275" y="3525200"/>
            <a:ext cx="1570076" cy="1205300"/>
          </a:xfrm>
          <a:prstGeom prst="rect">
            <a:avLst/>
          </a:prstGeom>
          <a:noFill/>
          <a:ln>
            <a:noFill/>
          </a:ln>
        </p:spPr>
      </p:pic>
      <p:pic>
        <p:nvPicPr>
          <p:cNvPr id="79" name="Google Shape;79;p14"/>
          <p:cNvPicPr preferRelativeResize="0"/>
          <p:nvPr/>
        </p:nvPicPr>
        <p:blipFill>
          <a:blip r:embed="rId6">
            <a:alphaModFix/>
          </a:blip>
          <a:stretch>
            <a:fillRect/>
          </a:stretch>
        </p:blipFill>
        <p:spPr>
          <a:xfrm>
            <a:off x="537925" y="1248562"/>
            <a:ext cx="180125" cy="186010"/>
          </a:xfrm>
          <a:prstGeom prst="rect">
            <a:avLst/>
          </a:prstGeom>
          <a:noFill/>
          <a:ln>
            <a:noFill/>
          </a:ln>
        </p:spPr>
      </p:pic>
      <p:pic>
        <p:nvPicPr>
          <p:cNvPr id="80" name="Google Shape;80;p14"/>
          <p:cNvPicPr preferRelativeResize="0"/>
          <p:nvPr/>
        </p:nvPicPr>
        <p:blipFill>
          <a:blip r:embed="rId6">
            <a:alphaModFix/>
          </a:blip>
          <a:stretch>
            <a:fillRect/>
          </a:stretch>
        </p:blipFill>
        <p:spPr>
          <a:xfrm>
            <a:off x="537925" y="1563087"/>
            <a:ext cx="180125" cy="186010"/>
          </a:xfrm>
          <a:prstGeom prst="rect">
            <a:avLst/>
          </a:prstGeom>
          <a:noFill/>
          <a:ln>
            <a:noFill/>
          </a:ln>
        </p:spPr>
      </p:pic>
      <p:pic>
        <p:nvPicPr>
          <p:cNvPr id="81" name="Google Shape;81;p14"/>
          <p:cNvPicPr preferRelativeResize="0"/>
          <p:nvPr/>
        </p:nvPicPr>
        <p:blipFill>
          <a:blip r:embed="rId6">
            <a:alphaModFix/>
          </a:blip>
          <a:stretch>
            <a:fillRect/>
          </a:stretch>
        </p:blipFill>
        <p:spPr>
          <a:xfrm>
            <a:off x="537925" y="1968837"/>
            <a:ext cx="180125" cy="186010"/>
          </a:xfrm>
          <a:prstGeom prst="rect">
            <a:avLst/>
          </a:prstGeom>
          <a:noFill/>
          <a:ln>
            <a:noFill/>
          </a:ln>
        </p:spPr>
      </p:pic>
      <p:pic>
        <p:nvPicPr>
          <p:cNvPr id="82" name="Google Shape;82;p14"/>
          <p:cNvPicPr preferRelativeResize="0"/>
          <p:nvPr/>
        </p:nvPicPr>
        <p:blipFill>
          <a:blip r:embed="rId6">
            <a:alphaModFix/>
          </a:blip>
          <a:stretch>
            <a:fillRect/>
          </a:stretch>
        </p:blipFill>
        <p:spPr>
          <a:xfrm>
            <a:off x="537925" y="2617737"/>
            <a:ext cx="180125" cy="186010"/>
          </a:xfrm>
          <a:prstGeom prst="rect">
            <a:avLst/>
          </a:prstGeom>
          <a:noFill/>
          <a:ln>
            <a:noFill/>
          </a:ln>
        </p:spPr>
      </p:pic>
      <p:pic>
        <p:nvPicPr>
          <p:cNvPr id="83" name="Google Shape;83;p14"/>
          <p:cNvPicPr preferRelativeResize="0"/>
          <p:nvPr/>
        </p:nvPicPr>
        <p:blipFill>
          <a:blip r:embed="rId7">
            <a:alphaModFix/>
          </a:blip>
          <a:stretch>
            <a:fillRect/>
          </a:stretch>
        </p:blipFill>
        <p:spPr>
          <a:xfrm>
            <a:off x="768700" y="3151125"/>
            <a:ext cx="177050" cy="184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347" name="Shape 347"/>
        <p:cNvGrpSpPr/>
        <p:nvPr/>
      </p:nvGrpSpPr>
      <p:grpSpPr>
        <a:xfrm>
          <a:off x="0" y="0"/>
          <a:ext cx="0" cy="0"/>
          <a:chOff x="0" y="0"/>
          <a:chExt cx="0" cy="0"/>
        </a:xfrm>
      </p:grpSpPr>
      <p:sp>
        <p:nvSpPr>
          <p:cNvPr id="348" name="Google Shape;348;p32"/>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49" name="Google Shape;349;p32"/>
          <p:cNvSpPr txBox="1"/>
          <p:nvPr>
            <p:ph type="title"/>
          </p:nvPr>
        </p:nvSpPr>
        <p:spPr>
          <a:xfrm>
            <a:off x="508775" y="40125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solidFill>
                  <a:srgbClr val="E8602C"/>
                </a:solidFill>
                <a:latin typeface="Press Start 2P"/>
                <a:ea typeface="Press Start 2P"/>
                <a:cs typeface="Press Start 2P"/>
                <a:sym typeface="Press Start 2P"/>
              </a:rPr>
              <a:t>As the famous commentator Vin Scully stats…</a:t>
            </a:r>
            <a:endParaRPr sz="1820">
              <a:solidFill>
                <a:srgbClr val="E8602C"/>
              </a:solidFill>
              <a:latin typeface="Press Start 2P"/>
              <a:ea typeface="Press Start 2P"/>
              <a:cs typeface="Press Start 2P"/>
              <a:sym typeface="Press Start 2P"/>
            </a:endParaRPr>
          </a:p>
        </p:txBody>
      </p:sp>
      <p:sp>
        <p:nvSpPr>
          <p:cNvPr id="350" name="Google Shape;350;p32"/>
          <p:cNvSpPr txBox="1"/>
          <p:nvPr>
            <p:ph idx="1" type="body"/>
          </p:nvPr>
        </p:nvSpPr>
        <p:spPr>
          <a:xfrm>
            <a:off x="481925" y="2138675"/>
            <a:ext cx="3937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000">
                <a:solidFill>
                  <a:srgbClr val="2B3E74"/>
                </a:solidFill>
                <a:latin typeface="Press Start 2P"/>
                <a:ea typeface="Press Start 2P"/>
                <a:cs typeface="Press Start 2P"/>
                <a:sym typeface="Press Start 2P"/>
              </a:rPr>
              <a:t>“Baseball Stats are like light-posts, </a:t>
            </a:r>
            <a:endParaRPr i="1" sz="1000">
              <a:solidFill>
                <a:srgbClr val="2B3E74"/>
              </a:solidFill>
              <a:latin typeface="Press Start 2P"/>
              <a:ea typeface="Press Start 2P"/>
              <a:cs typeface="Press Start 2P"/>
              <a:sym typeface="Press Start 2P"/>
            </a:endParaRPr>
          </a:p>
          <a:p>
            <a:pPr indent="0" lvl="0" marL="0" rtl="0" algn="l">
              <a:spcBef>
                <a:spcPts val="1200"/>
              </a:spcBef>
              <a:spcAft>
                <a:spcPts val="1200"/>
              </a:spcAft>
              <a:buNone/>
            </a:pPr>
            <a:r>
              <a:rPr i="1" lang="en" sz="1000">
                <a:solidFill>
                  <a:srgbClr val="2B3E74"/>
                </a:solidFill>
                <a:latin typeface="Press Start 2P"/>
                <a:ea typeface="Press Start 2P"/>
                <a:cs typeface="Press Start 2P"/>
                <a:sym typeface="Press Start 2P"/>
              </a:rPr>
              <a:t>They </a:t>
            </a:r>
            <a:r>
              <a:rPr i="1" lang="en" sz="1000">
                <a:solidFill>
                  <a:srgbClr val="2B3E74"/>
                </a:solidFill>
                <a:latin typeface="Press Start 2P"/>
                <a:ea typeface="Press Start 2P"/>
                <a:cs typeface="Press Start 2P"/>
                <a:sym typeface="Press Start 2P"/>
              </a:rPr>
              <a:t>provide</a:t>
            </a:r>
            <a:r>
              <a:rPr i="1" lang="en" sz="1000">
                <a:solidFill>
                  <a:srgbClr val="2B3E74"/>
                </a:solidFill>
                <a:latin typeface="Press Start 2P"/>
                <a:ea typeface="Press Start 2P"/>
                <a:cs typeface="Press Start 2P"/>
                <a:sym typeface="Press Start 2P"/>
              </a:rPr>
              <a:t> definite support but they do not illuminate”</a:t>
            </a:r>
            <a:endParaRPr i="1" sz="1000">
              <a:solidFill>
                <a:srgbClr val="2B3E74"/>
              </a:solidFill>
              <a:latin typeface="Press Start 2P"/>
              <a:ea typeface="Press Start 2P"/>
              <a:cs typeface="Press Start 2P"/>
              <a:sym typeface="Press Start 2P"/>
            </a:endParaRPr>
          </a:p>
        </p:txBody>
      </p:sp>
      <p:pic>
        <p:nvPicPr>
          <p:cNvPr id="351" name="Google Shape;351;p32"/>
          <p:cNvPicPr preferRelativeResize="0"/>
          <p:nvPr/>
        </p:nvPicPr>
        <p:blipFill>
          <a:blip r:embed="rId3">
            <a:alphaModFix/>
          </a:blip>
          <a:stretch>
            <a:fillRect/>
          </a:stretch>
        </p:blipFill>
        <p:spPr>
          <a:xfrm>
            <a:off x="4504949" y="973950"/>
            <a:ext cx="4053300" cy="3021600"/>
          </a:xfrm>
          <a:prstGeom prst="roundRect">
            <a:avLst>
              <a:gd fmla="val 16667" name="adj"/>
            </a:avLst>
          </a:prstGeom>
          <a:noFill/>
          <a:ln>
            <a:noFill/>
          </a:ln>
          <a:effectLst>
            <a:outerShdw blurRad="342900" rotWithShape="0" algn="bl" dir="6600000" dist="333375">
              <a:srgbClr val="000000">
                <a:alpha val="37000"/>
              </a:srgbClr>
            </a:outerShdw>
          </a:effectLst>
        </p:spPr>
      </p:pic>
      <p:sp>
        <p:nvSpPr>
          <p:cNvPr id="352" name="Google Shape;352;p32"/>
          <p:cNvSpPr txBox="1"/>
          <p:nvPr/>
        </p:nvSpPr>
        <p:spPr>
          <a:xfrm>
            <a:off x="549575" y="401250"/>
            <a:ext cx="3802500" cy="102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20">
                <a:solidFill>
                  <a:srgbClr val="2B3E74"/>
                </a:solidFill>
                <a:latin typeface="Press Start 2P"/>
                <a:ea typeface="Press Start 2P"/>
                <a:cs typeface="Press Start 2P"/>
                <a:sym typeface="Press Start 2P"/>
              </a:rPr>
              <a:t>As the famous commentator Vin Scully stats…</a:t>
            </a:r>
            <a:endParaRPr sz="1820">
              <a:solidFill>
                <a:srgbClr val="2B3E74"/>
              </a:solidFill>
              <a:latin typeface="Press Start 2P"/>
              <a:ea typeface="Press Start 2P"/>
              <a:cs typeface="Press Start 2P"/>
              <a:sym typeface="Press Start 2P"/>
            </a:endParaRPr>
          </a:p>
        </p:txBody>
      </p:sp>
      <p:pic>
        <p:nvPicPr>
          <p:cNvPr id="353" name="Google Shape;353;p32"/>
          <p:cNvPicPr preferRelativeResize="0"/>
          <p:nvPr/>
        </p:nvPicPr>
        <p:blipFill rotWithShape="1">
          <a:blip r:embed="rId4">
            <a:alphaModFix/>
          </a:blip>
          <a:srcRect b="64186" l="38836" r="38942" t="34430"/>
          <a:stretch/>
        </p:blipFill>
        <p:spPr>
          <a:xfrm>
            <a:off x="481925" y="1426350"/>
            <a:ext cx="3856625" cy="185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357" name="Shape 357"/>
        <p:cNvGrpSpPr/>
        <p:nvPr/>
      </p:nvGrpSpPr>
      <p:grpSpPr>
        <a:xfrm>
          <a:off x="0" y="0"/>
          <a:ext cx="0" cy="0"/>
          <a:chOff x="0" y="0"/>
          <a:chExt cx="0" cy="0"/>
        </a:xfrm>
      </p:grpSpPr>
      <p:sp>
        <p:nvSpPr>
          <p:cNvPr id="358" name="Google Shape;358;p33"/>
          <p:cNvSpPr txBox="1"/>
          <p:nvPr>
            <p:ph idx="1" type="body"/>
          </p:nvPr>
        </p:nvSpPr>
        <p:spPr>
          <a:xfrm>
            <a:off x="311700" y="273275"/>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359" name="Google Shape;35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20">
                <a:solidFill>
                  <a:srgbClr val="E8602C"/>
                </a:solidFill>
                <a:latin typeface="Press Start 2P"/>
                <a:ea typeface="Press Start 2P"/>
                <a:cs typeface="Press Start 2P"/>
                <a:sym typeface="Press Start 2P"/>
              </a:rPr>
              <a:t>Sabermetrics are not Perfect…</a:t>
            </a:r>
            <a:endParaRPr sz="1320">
              <a:solidFill>
                <a:srgbClr val="E8602C"/>
              </a:solidFill>
              <a:latin typeface="Press Start 2P"/>
              <a:ea typeface="Press Start 2P"/>
              <a:cs typeface="Press Start 2P"/>
              <a:sym typeface="Press Start 2P"/>
            </a:endParaRPr>
          </a:p>
        </p:txBody>
      </p:sp>
      <p:sp>
        <p:nvSpPr>
          <p:cNvPr id="360" name="Google Shape;360;p33"/>
          <p:cNvSpPr txBox="1"/>
          <p:nvPr>
            <p:ph idx="1" type="body"/>
          </p:nvPr>
        </p:nvSpPr>
        <p:spPr>
          <a:xfrm>
            <a:off x="547975" y="1296280"/>
            <a:ext cx="4731900" cy="31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9">
                <a:latin typeface="Press Start 2P"/>
                <a:ea typeface="Press Start 2P"/>
                <a:cs typeface="Press Start 2P"/>
                <a:sym typeface="Press Start 2P"/>
              </a:rPr>
              <a:t>  </a:t>
            </a:r>
            <a:r>
              <a:rPr lang="en" sz="969">
                <a:solidFill>
                  <a:srgbClr val="2B3E74"/>
                </a:solidFill>
                <a:latin typeface="Press Start 2P"/>
                <a:ea typeface="Press Start 2P"/>
                <a:cs typeface="Press Start 2P"/>
                <a:sym typeface="Press Start 2P"/>
              </a:rPr>
              <a:t>Sports are sports…they can be unpredictable</a:t>
            </a:r>
            <a:endParaRPr sz="969">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rPr lang="en" sz="969">
                <a:solidFill>
                  <a:srgbClr val="2B3E74"/>
                </a:solidFill>
                <a:latin typeface="Press Start 2P"/>
                <a:ea typeface="Press Start 2P"/>
                <a:cs typeface="Press Start 2P"/>
                <a:sym typeface="Press Start 2P"/>
              </a:rPr>
              <a:t>  Sabermetrics and stats do not tell the whole story of a </a:t>
            </a:r>
            <a:r>
              <a:rPr lang="en" sz="969">
                <a:solidFill>
                  <a:srgbClr val="2B3E74"/>
                </a:solidFill>
                <a:latin typeface="Press Start 2P"/>
                <a:ea typeface="Press Start 2P"/>
                <a:cs typeface="Press Start 2P"/>
                <a:sym typeface="Press Start 2P"/>
              </a:rPr>
              <a:t>team's</a:t>
            </a:r>
            <a:r>
              <a:rPr lang="en" sz="969">
                <a:solidFill>
                  <a:srgbClr val="2B3E74"/>
                </a:solidFill>
                <a:latin typeface="Press Start 2P"/>
                <a:ea typeface="Press Start 2P"/>
                <a:cs typeface="Press Start 2P"/>
                <a:sym typeface="Press Start 2P"/>
              </a:rPr>
              <a:t> success as other factors do come into play</a:t>
            </a:r>
            <a:endParaRPr sz="969">
              <a:solidFill>
                <a:srgbClr val="2B3E74"/>
              </a:solidFill>
              <a:latin typeface="Press Start 2P"/>
              <a:ea typeface="Press Start 2P"/>
              <a:cs typeface="Press Start 2P"/>
              <a:sym typeface="Press Start 2P"/>
            </a:endParaRPr>
          </a:p>
          <a:p>
            <a:pPr indent="457200" lvl="0" marL="0" rtl="0" algn="l">
              <a:spcBef>
                <a:spcPts val="1200"/>
              </a:spcBef>
              <a:spcAft>
                <a:spcPts val="0"/>
              </a:spcAft>
              <a:buNone/>
            </a:pPr>
            <a:r>
              <a:rPr lang="en" sz="969">
                <a:solidFill>
                  <a:srgbClr val="2B3E74"/>
                </a:solidFill>
                <a:latin typeface="Press Start 2P"/>
                <a:ea typeface="Press Start 2P"/>
                <a:cs typeface="Press Start 2P"/>
                <a:sym typeface="Press Start 2P"/>
              </a:rPr>
              <a:t>(injuries, </a:t>
            </a:r>
            <a:r>
              <a:rPr lang="en" sz="969">
                <a:solidFill>
                  <a:srgbClr val="2B3E74"/>
                </a:solidFill>
                <a:latin typeface="Press Start 2P"/>
                <a:ea typeface="Press Start 2P"/>
                <a:cs typeface="Press Start 2P"/>
                <a:sym typeface="Press Start 2P"/>
              </a:rPr>
              <a:t>underperformance</a:t>
            </a:r>
            <a:r>
              <a:rPr lang="en" sz="969">
                <a:solidFill>
                  <a:srgbClr val="2B3E74"/>
                </a:solidFill>
                <a:latin typeface="Press Start 2P"/>
                <a:ea typeface="Press Start 2P"/>
                <a:cs typeface="Press Start 2P"/>
                <a:sym typeface="Press Start 2P"/>
              </a:rPr>
              <a:t>,  </a:t>
            </a:r>
            <a:endParaRPr sz="969">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t/>
            </a:r>
            <a:endParaRPr sz="969">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rPr lang="en" sz="969">
                <a:solidFill>
                  <a:srgbClr val="2B3E74"/>
                </a:solidFill>
                <a:latin typeface="Press Start 2P"/>
                <a:ea typeface="Press Start 2P"/>
                <a:cs typeface="Press Start 2P"/>
                <a:sym typeface="Press Start 2P"/>
              </a:rPr>
              <a:t>  Numbers tend to not tell the whole story–teams can go through hot and cold streaks in a 162 game season.</a:t>
            </a:r>
            <a:r>
              <a:rPr lang="en" sz="969">
                <a:solidFill>
                  <a:srgbClr val="2B3E74"/>
                </a:solidFill>
                <a:latin typeface="Press Start 2P"/>
                <a:ea typeface="Press Start 2P"/>
                <a:cs typeface="Press Start 2P"/>
                <a:sym typeface="Press Start 2P"/>
              </a:rPr>
              <a:t> </a:t>
            </a:r>
            <a:endParaRPr sz="969">
              <a:solidFill>
                <a:srgbClr val="2B3E74"/>
              </a:solidFill>
              <a:latin typeface="Press Start 2P"/>
              <a:ea typeface="Press Start 2P"/>
              <a:cs typeface="Press Start 2P"/>
              <a:sym typeface="Press Start 2P"/>
            </a:endParaRPr>
          </a:p>
          <a:p>
            <a:pPr indent="457200" lvl="0" marL="6400800" rtl="0" algn="l">
              <a:spcBef>
                <a:spcPts val="1200"/>
              </a:spcBef>
              <a:spcAft>
                <a:spcPts val="1200"/>
              </a:spcAft>
              <a:buNone/>
            </a:pPr>
            <a:r>
              <a:rPr lang="en"/>
              <a:t>															*</a:t>
            </a:r>
            <a:r>
              <a:rPr lang="en" sz="1000"/>
              <a:t>I should know as a lifelong mets  fan 2010-2014 were horrendous, bro what if they know </a:t>
            </a:r>
            <a:r>
              <a:rPr lang="en" sz="1000"/>
              <a:t>absolutely</a:t>
            </a:r>
            <a:r>
              <a:rPr lang="en" sz="1000"/>
              <a:t> JACK about baseball </a:t>
            </a:r>
            <a:endParaRPr sz="1000"/>
          </a:p>
        </p:txBody>
      </p:sp>
      <p:pic>
        <p:nvPicPr>
          <p:cNvPr id="361" name="Google Shape;361;p33"/>
          <p:cNvPicPr preferRelativeResize="0"/>
          <p:nvPr/>
        </p:nvPicPr>
        <p:blipFill>
          <a:blip r:embed="rId3">
            <a:alphaModFix/>
          </a:blip>
          <a:stretch>
            <a:fillRect/>
          </a:stretch>
        </p:blipFill>
        <p:spPr>
          <a:xfrm>
            <a:off x="5525850" y="2900275"/>
            <a:ext cx="2734200" cy="1653000"/>
          </a:xfrm>
          <a:prstGeom prst="roundRect">
            <a:avLst>
              <a:gd fmla="val 16667" name="adj"/>
            </a:avLst>
          </a:prstGeom>
          <a:noFill/>
          <a:ln>
            <a:noFill/>
          </a:ln>
          <a:effectLst>
            <a:outerShdw blurRad="528638" rotWithShape="0" algn="bl" dir="9300000" dist="180975">
              <a:srgbClr val="000000">
                <a:alpha val="50000"/>
              </a:srgbClr>
            </a:outerShdw>
          </a:effectLst>
        </p:spPr>
      </p:pic>
      <p:pic>
        <p:nvPicPr>
          <p:cNvPr id="362" name="Google Shape;362;p33" title="o0cufe1mcf0d6vtokgzj.gif"/>
          <p:cNvPicPr preferRelativeResize="0"/>
          <p:nvPr/>
        </p:nvPicPr>
        <p:blipFill>
          <a:blip r:embed="rId4">
            <a:alphaModFix/>
          </a:blip>
          <a:stretch>
            <a:fillRect/>
          </a:stretch>
        </p:blipFill>
        <p:spPr>
          <a:xfrm>
            <a:off x="5525850" y="964625"/>
            <a:ext cx="2734200" cy="1538100"/>
          </a:xfrm>
          <a:prstGeom prst="roundRect">
            <a:avLst>
              <a:gd fmla="val 16667" name="adj"/>
            </a:avLst>
          </a:prstGeom>
          <a:noFill/>
          <a:ln>
            <a:noFill/>
          </a:ln>
          <a:effectLst>
            <a:outerShdw blurRad="300038" rotWithShape="0" algn="bl" dir="8040000" dist="190500">
              <a:srgbClr val="000000">
                <a:alpha val="50000"/>
              </a:srgbClr>
            </a:outerShdw>
          </a:effectLst>
        </p:spPr>
      </p:pic>
      <p:sp>
        <p:nvSpPr>
          <p:cNvPr id="363" name="Google Shape;363;p33"/>
          <p:cNvSpPr txBox="1"/>
          <p:nvPr/>
        </p:nvSpPr>
        <p:spPr>
          <a:xfrm>
            <a:off x="333500" y="445025"/>
            <a:ext cx="5450100" cy="38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20">
                <a:solidFill>
                  <a:srgbClr val="2B3E74"/>
                </a:solidFill>
                <a:latin typeface="Press Start 2P"/>
                <a:ea typeface="Press Start 2P"/>
                <a:cs typeface="Press Start 2P"/>
                <a:sym typeface="Press Start 2P"/>
              </a:rPr>
              <a:t>Sabermetrics are not Perfect…</a:t>
            </a:r>
            <a:endParaRPr sz="1320">
              <a:solidFill>
                <a:srgbClr val="2B3E74"/>
              </a:solidFill>
              <a:latin typeface="Press Start 2P"/>
              <a:ea typeface="Press Start 2P"/>
              <a:cs typeface="Press Start 2P"/>
              <a:sym typeface="Press Start 2P"/>
            </a:endParaRPr>
          </a:p>
        </p:txBody>
      </p:sp>
      <p:pic>
        <p:nvPicPr>
          <p:cNvPr id="364" name="Google Shape;364;p33"/>
          <p:cNvPicPr preferRelativeResize="0"/>
          <p:nvPr/>
        </p:nvPicPr>
        <p:blipFill rotWithShape="1">
          <a:blip r:embed="rId5">
            <a:alphaModFix/>
          </a:blip>
          <a:srcRect b="64186" l="38836" r="38942" t="34430"/>
          <a:stretch/>
        </p:blipFill>
        <p:spPr>
          <a:xfrm>
            <a:off x="379050" y="831750"/>
            <a:ext cx="5032627" cy="185975"/>
          </a:xfrm>
          <a:prstGeom prst="rect">
            <a:avLst/>
          </a:prstGeom>
          <a:noFill/>
          <a:ln>
            <a:noFill/>
          </a:ln>
        </p:spPr>
      </p:pic>
      <p:pic>
        <p:nvPicPr>
          <p:cNvPr id="365" name="Google Shape;365;p33"/>
          <p:cNvPicPr preferRelativeResize="0"/>
          <p:nvPr/>
        </p:nvPicPr>
        <p:blipFill>
          <a:blip r:embed="rId6">
            <a:alphaModFix/>
          </a:blip>
          <a:stretch>
            <a:fillRect/>
          </a:stretch>
        </p:blipFill>
        <p:spPr>
          <a:xfrm>
            <a:off x="547975" y="1355050"/>
            <a:ext cx="180125" cy="185986"/>
          </a:xfrm>
          <a:prstGeom prst="rect">
            <a:avLst/>
          </a:prstGeom>
          <a:noFill/>
          <a:ln>
            <a:noFill/>
          </a:ln>
        </p:spPr>
      </p:pic>
      <p:pic>
        <p:nvPicPr>
          <p:cNvPr id="366" name="Google Shape;366;p33"/>
          <p:cNvPicPr preferRelativeResize="0"/>
          <p:nvPr/>
        </p:nvPicPr>
        <p:blipFill>
          <a:blip r:embed="rId6">
            <a:alphaModFix/>
          </a:blip>
          <a:stretch>
            <a:fillRect/>
          </a:stretch>
        </p:blipFill>
        <p:spPr>
          <a:xfrm>
            <a:off x="547975" y="1830825"/>
            <a:ext cx="180125" cy="185986"/>
          </a:xfrm>
          <a:prstGeom prst="rect">
            <a:avLst/>
          </a:prstGeom>
          <a:noFill/>
          <a:ln>
            <a:noFill/>
          </a:ln>
        </p:spPr>
      </p:pic>
      <p:sp>
        <p:nvSpPr>
          <p:cNvPr id="367" name="Google Shape;367;p33"/>
          <p:cNvSpPr txBox="1"/>
          <p:nvPr/>
        </p:nvSpPr>
        <p:spPr>
          <a:xfrm>
            <a:off x="645800" y="2709875"/>
            <a:ext cx="3836400" cy="3339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r>
              <a:rPr lang="en" sz="969">
                <a:solidFill>
                  <a:srgbClr val="2B3E74"/>
                </a:solidFill>
                <a:latin typeface="Press Start 2P"/>
                <a:ea typeface="Press Start 2P"/>
                <a:cs typeface="Press Start 2P"/>
                <a:sym typeface="Press Start 2P"/>
              </a:rPr>
              <a:t>strength of schedule etc)</a:t>
            </a:r>
            <a:endParaRPr/>
          </a:p>
        </p:txBody>
      </p:sp>
      <p:pic>
        <p:nvPicPr>
          <p:cNvPr id="368" name="Google Shape;368;p33"/>
          <p:cNvPicPr preferRelativeResize="0"/>
          <p:nvPr/>
        </p:nvPicPr>
        <p:blipFill>
          <a:blip r:embed="rId7">
            <a:alphaModFix/>
          </a:blip>
          <a:stretch>
            <a:fillRect/>
          </a:stretch>
        </p:blipFill>
        <p:spPr>
          <a:xfrm>
            <a:off x="878400" y="2487275"/>
            <a:ext cx="177050" cy="184500"/>
          </a:xfrm>
          <a:prstGeom prst="rect">
            <a:avLst/>
          </a:prstGeom>
          <a:noFill/>
          <a:ln>
            <a:noFill/>
          </a:ln>
        </p:spPr>
      </p:pic>
      <p:pic>
        <p:nvPicPr>
          <p:cNvPr id="369" name="Google Shape;369;p33"/>
          <p:cNvPicPr preferRelativeResize="0"/>
          <p:nvPr/>
        </p:nvPicPr>
        <p:blipFill>
          <a:blip r:embed="rId6">
            <a:alphaModFix/>
          </a:blip>
          <a:stretch>
            <a:fillRect/>
          </a:stretch>
        </p:blipFill>
        <p:spPr>
          <a:xfrm>
            <a:off x="645800" y="3112100"/>
            <a:ext cx="180125" cy="1859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373" name="Shape 373"/>
        <p:cNvGrpSpPr/>
        <p:nvPr/>
      </p:nvGrpSpPr>
      <p:grpSpPr>
        <a:xfrm>
          <a:off x="0" y="0"/>
          <a:ext cx="0" cy="0"/>
          <a:chOff x="0" y="0"/>
          <a:chExt cx="0" cy="0"/>
        </a:xfrm>
      </p:grpSpPr>
      <p:sp>
        <p:nvSpPr>
          <p:cNvPr id="374" name="Google Shape;374;p34"/>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5" name="Google Shape;375;p34"/>
          <p:cNvSpPr txBox="1"/>
          <p:nvPr>
            <p:ph type="title"/>
          </p:nvPr>
        </p:nvSpPr>
        <p:spPr>
          <a:xfrm>
            <a:off x="1217150" y="4545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solidFill>
                  <a:srgbClr val="E8602C"/>
                </a:solidFill>
                <a:latin typeface="Press Start 2P"/>
                <a:ea typeface="Press Start 2P"/>
                <a:cs typeface="Press Start 2P"/>
                <a:sym typeface="Press Start 2P"/>
              </a:rPr>
              <a:t>Outliers (Case Study 1) </a:t>
            </a:r>
            <a:endParaRPr sz="2120">
              <a:solidFill>
                <a:srgbClr val="E8602C"/>
              </a:solidFill>
              <a:latin typeface="Press Start 2P"/>
              <a:ea typeface="Press Start 2P"/>
              <a:cs typeface="Press Start 2P"/>
              <a:sym typeface="Press Start 2P"/>
            </a:endParaRPr>
          </a:p>
        </p:txBody>
      </p:sp>
      <p:sp>
        <p:nvSpPr>
          <p:cNvPr id="376" name="Google Shape;376;p34"/>
          <p:cNvSpPr txBox="1"/>
          <p:nvPr>
            <p:ph idx="1" type="body"/>
          </p:nvPr>
        </p:nvSpPr>
        <p:spPr>
          <a:xfrm>
            <a:off x="623400" y="1105425"/>
            <a:ext cx="8069100" cy="34164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050">
                <a:solidFill>
                  <a:srgbClr val="E8602C"/>
                </a:solidFill>
                <a:latin typeface="Press Start 2P"/>
                <a:ea typeface="Press Start 2P"/>
                <a:cs typeface="Press Start 2P"/>
                <a:sym typeface="Press Start 2P"/>
              </a:rPr>
              <a:t>Case Study: - 2021 Season</a:t>
            </a:r>
            <a:endParaRPr b="1" sz="1050">
              <a:solidFill>
                <a:srgbClr val="E8602C"/>
              </a:solidFill>
              <a:latin typeface="Press Start 2P"/>
              <a:ea typeface="Press Start 2P"/>
              <a:cs typeface="Press Start 2P"/>
              <a:sym typeface="Press Start 2P"/>
            </a:endParaRPr>
          </a:p>
          <a:p>
            <a:pPr indent="0" lvl="0" marL="0" rtl="0" algn="l">
              <a:spcBef>
                <a:spcPts val="1100"/>
              </a:spcBef>
              <a:spcAft>
                <a:spcPts val="0"/>
              </a:spcAft>
              <a:buNone/>
            </a:pPr>
            <a:r>
              <a:rPr lang="en" sz="1050">
                <a:solidFill>
                  <a:srgbClr val="2B3E74"/>
                </a:solidFill>
                <a:latin typeface="Press Start 2P"/>
                <a:ea typeface="Press Start 2P"/>
                <a:cs typeface="Press Start 2P"/>
                <a:sym typeface="Press Start 2P"/>
              </a:rPr>
              <a:t>The Toronto Blue Jays had a team WAR of ~42.6</a:t>
            </a:r>
            <a:endParaRPr sz="1050">
              <a:solidFill>
                <a:srgbClr val="2B3E74"/>
              </a:solidFill>
              <a:latin typeface="Press Start 2P"/>
              <a:ea typeface="Press Start 2P"/>
              <a:cs typeface="Press Start 2P"/>
              <a:sym typeface="Press Start 2P"/>
            </a:endParaRPr>
          </a:p>
          <a:p>
            <a:pPr indent="0" lvl="0" marL="0" rtl="0" algn="l">
              <a:spcBef>
                <a:spcPts val="1100"/>
              </a:spcBef>
              <a:spcAft>
                <a:spcPts val="0"/>
              </a:spcAft>
              <a:buNone/>
            </a:pPr>
            <a:r>
              <a:rPr lang="en" sz="1050">
                <a:solidFill>
                  <a:srgbClr val="2B3E74"/>
                </a:solidFill>
                <a:latin typeface="Press Start 2P"/>
                <a:ea typeface="Press Start 2P"/>
                <a:cs typeface="Press Start 2P"/>
                <a:sym typeface="Press Start 2P"/>
              </a:rPr>
              <a:t>The Seattle Mariners had Team War ~24.6</a:t>
            </a:r>
            <a:endParaRPr sz="1050">
              <a:solidFill>
                <a:srgbClr val="2B3E74"/>
              </a:solidFill>
              <a:latin typeface="Press Start 2P"/>
              <a:ea typeface="Press Start 2P"/>
              <a:cs typeface="Press Start 2P"/>
              <a:sym typeface="Press Start 2P"/>
            </a:endParaRPr>
          </a:p>
          <a:p>
            <a:pPr indent="-295275" lvl="0" marL="457200" rtl="0" algn="l">
              <a:spcBef>
                <a:spcPts val="1100"/>
              </a:spcBef>
              <a:spcAft>
                <a:spcPts val="0"/>
              </a:spcAft>
              <a:buClr>
                <a:srgbClr val="2B3E74"/>
              </a:buClr>
              <a:buSzPts val="1050"/>
              <a:buFont typeface="Press Start 2P"/>
              <a:buChar char="●"/>
            </a:pPr>
            <a:r>
              <a:rPr lang="en" sz="1050">
                <a:solidFill>
                  <a:srgbClr val="2B3E74"/>
                </a:solidFill>
                <a:latin typeface="Press Start 2P"/>
                <a:ea typeface="Press Start 2P"/>
                <a:cs typeface="Press Start 2P"/>
                <a:sym typeface="Press Start 2P"/>
              </a:rPr>
              <a:t>The WAR alone portrayed a 18 win difference</a:t>
            </a:r>
            <a:endParaRPr sz="1050">
              <a:solidFill>
                <a:srgbClr val="2B3E74"/>
              </a:solidFill>
              <a:latin typeface="Press Start 2P"/>
              <a:ea typeface="Press Start 2P"/>
              <a:cs typeface="Press Start 2P"/>
              <a:sym typeface="Press Start 2P"/>
            </a:endParaRPr>
          </a:p>
          <a:p>
            <a:pPr indent="-295275" lvl="0" marL="457200" rtl="0" algn="l">
              <a:spcBef>
                <a:spcPts val="0"/>
              </a:spcBef>
              <a:spcAft>
                <a:spcPts val="0"/>
              </a:spcAft>
              <a:buClr>
                <a:srgbClr val="2B3E74"/>
              </a:buClr>
              <a:buSzPts val="1050"/>
              <a:buFont typeface="Press Start 2P"/>
              <a:buChar char="●"/>
            </a:pPr>
            <a:r>
              <a:rPr lang="en" sz="1050">
                <a:solidFill>
                  <a:srgbClr val="2B3E74"/>
                </a:solidFill>
                <a:latin typeface="Press Start 2P"/>
                <a:ea typeface="Press Start 2P"/>
                <a:cs typeface="Press Start 2P"/>
                <a:sym typeface="Press Start 2P"/>
              </a:rPr>
              <a:t>Actual Win totals: Toronto won 91 games, </a:t>
            </a:r>
            <a:r>
              <a:rPr lang="en" sz="1050">
                <a:solidFill>
                  <a:srgbClr val="2B3E74"/>
                </a:solidFill>
                <a:latin typeface="Press Start 2P"/>
                <a:ea typeface="Press Start 2P"/>
                <a:cs typeface="Press Start 2P"/>
                <a:sym typeface="Press Start 2P"/>
              </a:rPr>
              <a:t>Seattle won 90 games</a:t>
            </a:r>
            <a:endParaRPr sz="1050">
              <a:solidFill>
                <a:srgbClr val="333D42"/>
              </a:solidFill>
              <a:highlight>
                <a:srgbClr val="FFFFFF"/>
              </a:highlight>
              <a:latin typeface="Roboto"/>
              <a:ea typeface="Roboto"/>
              <a:cs typeface="Roboto"/>
              <a:sym typeface="Roboto"/>
            </a:endParaRPr>
          </a:p>
          <a:p>
            <a:pPr indent="0" lvl="0" marL="0" rtl="0" algn="l">
              <a:spcBef>
                <a:spcPts val="1100"/>
              </a:spcBef>
              <a:spcAft>
                <a:spcPts val="0"/>
              </a:spcAft>
              <a:buNone/>
            </a:pPr>
            <a:r>
              <a:rPr b="1" lang="en" sz="1050">
                <a:solidFill>
                  <a:srgbClr val="E8602C"/>
                </a:solidFill>
                <a:latin typeface="Press Start 2P"/>
                <a:ea typeface="Press Start 2P"/>
                <a:cs typeface="Press Start 2P"/>
                <a:sym typeface="Press Start 2P"/>
              </a:rPr>
              <a:t>What this highlights:</a:t>
            </a:r>
            <a:endParaRPr b="1" sz="1050">
              <a:solidFill>
                <a:srgbClr val="E8602C"/>
              </a:solidFill>
              <a:latin typeface="Press Start 2P"/>
              <a:ea typeface="Press Start 2P"/>
              <a:cs typeface="Press Start 2P"/>
              <a:sym typeface="Press Start 2P"/>
            </a:endParaRPr>
          </a:p>
          <a:p>
            <a:pPr indent="0" lvl="0" marL="0" rtl="0" algn="l">
              <a:spcBef>
                <a:spcPts val="1100"/>
              </a:spcBef>
              <a:spcAft>
                <a:spcPts val="0"/>
              </a:spcAft>
              <a:buNone/>
            </a:pPr>
            <a:r>
              <a:rPr b="1" lang="en" sz="1050">
                <a:solidFill>
                  <a:srgbClr val="2B3E74"/>
                </a:solidFill>
                <a:latin typeface="Press Start 2P"/>
                <a:ea typeface="Press Start 2P"/>
                <a:cs typeface="Press Start 2P"/>
                <a:sym typeface="Press Start 2P"/>
              </a:rPr>
              <a:t>  </a:t>
            </a:r>
            <a:r>
              <a:rPr lang="en" sz="1050">
                <a:solidFill>
                  <a:srgbClr val="2B3E74"/>
                </a:solidFill>
                <a:latin typeface="Press Start 2P"/>
                <a:ea typeface="Press Start 2P"/>
                <a:cs typeface="Press Start 2P"/>
                <a:sym typeface="Press Start 2P"/>
              </a:rPr>
              <a:t>War correlated with success, however it isn't always perfect</a:t>
            </a:r>
            <a:endParaRPr sz="1050">
              <a:solidFill>
                <a:srgbClr val="2B3E74"/>
              </a:solidFill>
              <a:latin typeface="Press Start 2P"/>
              <a:ea typeface="Press Start 2P"/>
              <a:cs typeface="Press Start 2P"/>
              <a:sym typeface="Press Start 2P"/>
            </a:endParaRPr>
          </a:p>
          <a:p>
            <a:pPr indent="0" lvl="0" marL="0" rtl="0" algn="l">
              <a:spcBef>
                <a:spcPts val="1100"/>
              </a:spcBef>
              <a:spcAft>
                <a:spcPts val="0"/>
              </a:spcAft>
              <a:buNone/>
            </a:pPr>
            <a:r>
              <a:rPr lang="en" sz="1050">
                <a:solidFill>
                  <a:srgbClr val="2B3E74"/>
                </a:solidFill>
                <a:latin typeface="Press Start 2P"/>
                <a:ea typeface="Press Start 2P"/>
                <a:cs typeface="Press Start 2P"/>
                <a:sym typeface="Press Start 2P"/>
              </a:rPr>
              <a:t>  Strength of schedule, bullpen versatility, and clutch factor are not captured in WAR</a:t>
            </a:r>
            <a:endParaRPr sz="1050">
              <a:solidFill>
                <a:srgbClr val="2B3E74"/>
              </a:solidFill>
              <a:latin typeface="Press Start 2P"/>
              <a:ea typeface="Press Start 2P"/>
              <a:cs typeface="Press Start 2P"/>
              <a:sym typeface="Press Start 2P"/>
            </a:endParaRPr>
          </a:p>
          <a:p>
            <a:pPr indent="0" lvl="0" marL="0" rtl="0" algn="l">
              <a:spcBef>
                <a:spcPts val="1100"/>
              </a:spcBef>
              <a:spcAft>
                <a:spcPts val="0"/>
              </a:spcAft>
              <a:buNone/>
            </a:pPr>
            <a:r>
              <a:rPr lang="en" sz="1050">
                <a:solidFill>
                  <a:srgbClr val="2B3E74"/>
                </a:solidFill>
                <a:latin typeface="Press Start 2P"/>
                <a:ea typeface="Press Start 2P"/>
                <a:cs typeface="Press Start 2P"/>
                <a:sym typeface="Press Start 2P"/>
              </a:rPr>
              <a:t>  Clear example of how statistics/sabermetrics can greatly oversimplify team performance over the course of the regular season</a:t>
            </a:r>
            <a:endParaRPr sz="1050">
              <a:solidFill>
                <a:srgbClr val="2B3E74"/>
              </a:solidFill>
              <a:latin typeface="Press Start 2P"/>
              <a:ea typeface="Press Start 2P"/>
              <a:cs typeface="Press Start 2P"/>
              <a:sym typeface="Press Start 2P"/>
            </a:endParaRPr>
          </a:p>
          <a:p>
            <a:pPr indent="0" lvl="0" marL="0" rtl="0" algn="l">
              <a:spcBef>
                <a:spcPts val="1100"/>
              </a:spcBef>
              <a:spcAft>
                <a:spcPts val="0"/>
              </a:spcAft>
              <a:buNone/>
            </a:pPr>
            <a:r>
              <a:t/>
            </a:r>
            <a:endParaRPr sz="1150">
              <a:solidFill>
                <a:srgbClr val="2B3E74"/>
              </a:solidFill>
              <a:latin typeface="Press Start 2P"/>
              <a:ea typeface="Press Start 2P"/>
              <a:cs typeface="Press Start 2P"/>
              <a:sym typeface="Press Start 2P"/>
            </a:endParaRPr>
          </a:p>
        </p:txBody>
      </p:sp>
      <p:pic>
        <p:nvPicPr>
          <p:cNvPr id="377" name="Google Shape;377;p34"/>
          <p:cNvPicPr preferRelativeResize="0"/>
          <p:nvPr/>
        </p:nvPicPr>
        <p:blipFill rotWithShape="1">
          <a:blip r:embed="rId3">
            <a:alphaModFix/>
          </a:blip>
          <a:srcRect b="64186" l="38836" r="38942" t="34430"/>
          <a:stretch/>
        </p:blipFill>
        <p:spPr>
          <a:xfrm>
            <a:off x="919975" y="841275"/>
            <a:ext cx="7066926" cy="185975"/>
          </a:xfrm>
          <a:prstGeom prst="rect">
            <a:avLst/>
          </a:prstGeom>
          <a:noFill/>
          <a:ln>
            <a:noFill/>
          </a:ln>
        </p:spPr>
      </p:pic>
      <p:pic>
        <p:nvPicPr>
          <p:cNvPr id="378" name="Google Shape;378;p34"/>
          <p:cNvPicPr preferRelativeResize="0"/>
          <p:nvPr/>
        </p:nvPicPr>
        <p:blipFill>
          <a:blip r:embed="rId4">
            <a:alphaModFix/>
          </a:blip>
          <a:stretch>
            <a:fillRect/>
          </a:stretch>
        </p:blipFill>
        <p:spPr>
          <a:xfrm>
            <a:off x="843675" y="2148825"/>
            <a:ext cx="180125" cy="185986"/>
          </a:xfrm>
          <a:prstGeom prst="rect">
            <a:avLst/>
          </a:prstGeom>
          <a:noFill/>
          <a:ln>
            <a:noFill/>
          </a:ln>
        </p:spPr>
      </p:pic>
      <p:pic>
        <p:nvPicPr>
          <p:cNvPr id="379" name="Google Shape;379;p34"/>
          <p:cNvPicPr preferRelativeResize="0"/>
          <p:nvPr/>
        </p:nvPicPr>
        <p:blipFill>
          <a:blip r:embed="rId4">
            <a:alphaModFix/>
          </a:blip>
          <a:stretch>
            <a:fillRect/>
          </a:stretch>
        </p:blipFill>
        <p:spPr>
          <a:xfrm>
            <a:off x="843675" y="2334800"/>
            <a:ext cx="180125" cy="185986"/>
          </a:xfrm>
          <a:prstGeom prst="rect">
            <a:avLst/>
          </a:prstGeom>
          <a:noFill/>
          <a:ln>
            <a:noFill/>
          </a:ln>
        </p:spPr>
      </p:pic>
      <p:pic>
        <p:nvPicPr>
          <p:cNvPr id="380" name="Google Shape;380;p34"/>
          <p:cNvPicPr preferRelativeResize="0"/>
          <p:nvPr/>
        </p:nvPicPr>
        <p:blipFill>
          <a:blip r:embed="rId4">
            <a:alphaModFix/>
          </a:blip>
          <a:stretch>
            <a:fillRect/>
          </a:stretch>
        </p:blipFill>
        <p:spPr>
          <a:xfrm>
            <a:off x="739850" y="3159150"/>
            <a:ext cx="180125" cy="185986"/>
          </a:xfrm>
          <a:prstGeom prst="rect">
            <a:avLst/>
          </a:prstGeom>
          <a:noFill/>
          <a:ln>
            <a:noFill/>
          </a:ln>
        </p:spPr>
      </p:pic>
      <p:pic>
        <p:nvPicPr>
          <p:cNvPr id="381" name="Google Shape;381;p34"/>
          <p:cNvPicPr preferRelativeResize="0"/>
          <p:nvPr/>
        </p:nvPicPr>
        <p:blipFill>
          <a:blip r:embed="rId4">
            <a:alphaModFix/>
          </a:blip>
          <a:stretch>
            <a:fillRect/>
          </a:stretch>
        </p:blipFill>
        <p:spPr>
          <a:xfrm>
            <a:off x="739850" y="3617300"/>
            <a:ext cx="180125" cy="185986"/>
          </a:xfrm>
          <a:prstGeom prst="rect">
            <a:avLst/>
          </a:prstGeom>
          <a:noFill/>
          <a:ln>
            <a:noFill/>
          </a:ln>
        </p:spPr>
      </p:pic>
      <p:pic>
        <p:nvPicPr>
          <p:cNvPr id="382" name="Google Shape;382;p34"/>
          <p:cNvPicPr preferRelativeResize="0"/>
          <p:nvPr/>
        </p:nvPicPr>
        <p:blipFill>
          <a:blip r:embed="rId4">
            <a:alphaModFix/>
          </a:blip>
          <a:stretch>
            <a:fillRect/>
          </a:stretch>
        </p:blipFill>
        <p:spPr>
          <a:xfrm>
            <a:off x="739850" y="4169475"/>
            <a:ext cx="180125" cy="185986"/>
          </a:xfrm>
          <a:prstGeom prst="rect">
            <a:avLst/>
          </a:prstGeom>
          <a:noFill/>
          <a:ln>
            <a:noFill/>
          </a:ln>
        </p:spPr>
      </p:pic>
      <p:sp>
        <p:nvSpPr>
          <p:cNvPr id="383" name="Google Shape;383;p34"/>
          <p:cNvSpPr txBox="1"/>
          <p:nvPr/>
        </p:nvSpPr>
        <p:spPr>
          <a:xfrm>
            <a:off x="1264450" y="454550"/>
            <a:ext cx="7752300" cy="51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20">
                <a:solidFill>
                  <a:srgbClr val="2B3E74"/>
                </a:solidFill>
                <a:latin typeface="Press Start 2P"/>
                <a:ea typeface="Press Start 2P"/>
                <a:cs typeface="Press Start 2P"/>
                <a:sym typeface="Press Start 2P"/>
              </a:rPr>
              <a:t>Outliers (Case Study 1) </a:t>
            </a:r>
            <a:endParaRPr sz="2120">
              <a:solidFill>
                <a:srgbClr val="2B3E74"/>
              </a:solidFill>
              <a:latin typeface="Press Start 2P"/>
              <a:ea typeface="Press Start 2P"/>
              <a:cs typeface="Press Start 2P"/>
              <a:sym typeface="Press Start 2P"/>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387" name="Shape 387"/>
        <p:cNvGrpSpPr/>
        <p:nvPr/>
      </p:nvGrpSpPr>
      <p:grpSpPr>
        <a:xfrm>
          <a:off x="0" y="0"/>
          <a:ext cx="0" cy="0"/>
          <a:chOff x="0" y="0"/>
          <a:chExt cx="0" cy="0"/>
        </a:xfrm>
      </p:grpSpPr>
      <p:sp>
        <p:nvSpPr>
          <p:cNvPr id="388" name="Google Shape;388;p35"/>
          <p:cNvSpPr txBox="1"/>
          <p:nvPr>
            <p:ph idx="1" type="body"/>
          </p:nvPr>
        </p:nvSpPr>
        <p:spPr>
          <a:xfrm>
            <a:off x="311700" y="265500"/>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389" name="Google Shape;389;p35"/>
          <p:cNvSpPr txBox="1"/>
          <p:nvPr>
            <p:ph type="title"/>
          </p:nvPr>
        </p:nvSpPr>
        <p:spPr>
          <a:xfrm>
            <a:off x="1273450" y="389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solidFill>
                  <a:srgbClr val="E8602C"/>
                </a:solidFill>
                <a:latin typeface="Press Start 2P"/>
                <a:ea typeface="Press Start 2P"/>
                <a:cs typeface="Press Start 2P"/>
                <a:sym typeface="Press Start 2P"/>
              </a:rPr>
              <a:t>Outliers (Case Study 2)</a:t>
            </a:r>
            <a:endParaRPr sz="2220">
              <a:solidFill>
                <a:srgbClr val="E8602C"/>
              </a:solidFill>
              <a:latin typeface="Press Start 2P"/>
              <a:ea typeface="Press Start 2P"/>
              <a:cs typeface="Press Start 2P"/>
              <a:sym typeface="Press Start 2P"/>
            </a:endParaRPr>
          </a:p>
        </p:txBody>
      </p:sp>
      <p:sp>
        <p:nvSpPr>
          <p:cNvPr id="390" name="Google Shape;390;p35"/>
          <p:cNvSpPr txBox="1"/>
          <p:nvPr>
            <p:ph idx="1" type="body"/>
          </p:nvPr>
        </p:nvSpPr>
        <p:spPr>
          <a:xfrm>
            <a:off x="756300" y="1198975"/>
            <a:ext cx="32394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852"/>
              <a:buNone/>
            </a:pPr>
            <a:r>
              <a:rPr lang="en" sz="1195">
                <a:solidFill>
                  <a:srgbClr val="E8602C"/>
                </a:solidFill>
                <a:latin typeface="Press Start 2P"/>
                <a:ea typeface="Press Start 2P"/>
                <a:cs typeface="Press Start 2P"/>
                <a:sym typeface="Press Start 2P"/>
              </a:rPr>
              <a:t>Case Study 2024 Season:</a:t>
            </a:r>
            <a:endParaRPr sz="1195">
              <a:solidFill>
                <a:srgbClr val="E8602C"/>
              </a:solidFill>
              <a:latin typeface="Press Start 2P"/>
              <a:ea typeface="Press Start 2P"/>
              <a:cs typeface="Press Start 2P"/>
              <a:sym typeface="Press Start 2P"/>
            </a:endParaRPr>
          </a:p>
          <a:p>
            <a:pPr indent="0" lvl="0" marL="0" rtl="0" algn="l">
              <a:lnSpc>
                <a:spcPct val="105000"/>
              </a:lnSpc>
              <a:spcBef>
                <a:spcPts val="1200"/>
              </a:spcBef>
              <a:spcAft>
                <a:spcPts val="0"/>
              </a:spcAft>
              <a:buSzPts val="852"/>
              <a:buNone/>
            </a:pPr>
            <a:r>
              <a:rPr lang="en" sz="1195">
                <a:solidFill>
                  <a:srgbClr val="2B3E74"/>
                </a:solidFill>
                <a:latin typeface="Press Start 2P"/>
                <a:ea typeface="Press Start 2P"/>
                <a:cs typeface="Press Start 2P"/>
                <a:sym typeface="Press Start 2P"/>
              </a:rPr>
              <a:t>Minnesota</a:t>
            </a:r>
            <a:r>
              <a:rPr lang="en" sz="1195">
                <a:solidFill>
                  <a:srgbClr val="2B3E74"/>
                </a:solidFill>
                <a:latin typeface="Press Start 2P"/>
                <a:ea typeface="Press Start 2P"/>
                <a:cs typeface="Press Start 2P"/>
                <a:sym typeface="Press Start 2P"/>
              </a:rPr>
              <a:t> Twins </a:t>
            </a:r>
            <a:endParaRPr sz="1195">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SzPts val="852"/>
              <a:buNone/>
            </a:pPr>
            <a:r>
              <a:rPr lang="en" sz="1195">
                <a:latin typeface="Press Start 2P"/>
                <a:ea typeface="Press Start 2P"/>
                <a:cs typeface="Press Start 2P"/>
                <a:sym typeface="Press Start 2P"/>
              </a:rPr>
              <a:t>	</a:t>
            </a:r>
            <a:r>
              <a:rPr lang="en" sz="1195">
                <a:solidFill>
                  <a:srgbClr val="2B3E74"/>
                </a:solidFill>
                <a:latin typeface="Press Start 2P"/>
                <a:ea typeface="Press Start 2P"/>
                <a:cs typeface="Press Start 2P"/>
                <a:sym typeface="Press Start 2P"/>
              </a:rPr>
              <a:t>-Team WAR ~17.0</a:t>
            </a:r>
            <a:endParaRPr sz="1195">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SzPts val="852"/>
              <a:buNone/>
            </a:pPr>
            <a:r>
              <a:rPr lang="en" sz="1195">
                <a:solidFill>
                  <a:srgbClr val="2B3E74"/>
                </a:solidFill>
                <a:latin typeface="Press Start 2P"/>
                <a:ea typeface="Press Start 2P"/>
                <a:cs typeface="Press Start 2P"/>
                <a:sym typeface="Press Start 2P"/>
              </a:rPr>
              <a:t>	- Record 82-80</a:t>
            </a:r>
            <a:endParaRPr sz="1195">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SzPts val="852"/>
              <a:buNone/>
            </a:pPr>
            <a:r>
              <a:rPr lang="en" sz="1195">
                <a:solidFill>
                  <a:srgbClr val="2B3E74"/>
                </a:solidFill>
                <a:latin typeface="Press Start 2P"/>
                <a:ea typeface="Press Start 2P"/>
                <a:cs typeface="Press Start 2P"/>
                <a:sym typeface="Press Start 2P"/>
              </a:rPr>
              <a:t>Texas Rangers</a:t>
            </a:r>
            <a:endParaRPr sz="1195">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SzPts val="852"/>
              <a:buNone/>
            </a:pPr>
            <a:r>
              <a:rPr lang="en" sz="1195">
                <a:solidFill>
                  <a:srgbClr val="2B3E74"/>
                </a:solidFill>
                <a:latin typeface="Press Start 2P"/>
                <a:ea typeface="Press Start 2P"/>
                <a:cs typeface="Press Start 2P"/>
                <a:sym typeface="Press Start 2P"/>
              </a:rPr>
              <a:t>	-Team WAR ~20.7</a:t>
            </a:r>
            <a:endParaRPr sz="1195">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1200"/>
              </a:spcAft>
              <a:buSzPts val="852"/>
              <a:buNone/>
            </a:pPr>
            <a:r>
              <a:rPr lang="en" sz="1195">
                <a:solidFill>
                  <a:srgbClr val="2B3E74"/>
                </a:solidFill>
                <a:latin typeface="Press Start 2P"/>
                <a:ea typeface="Press Start 2P"/>
                <a:cs typeface="Press Start 2P"/>
                <a:sym typeface="Press Start 2P"/>
              </a:rPr>
              <a:t>	- Record 78-84</a:t>
            </a:r>
            <a:endParaRPr sz="1195">
              <a:solidFill>
                <a:srgbClr val="2B3E74"/>
              </a:solidFill>
              <a:latin typeface="Press Start 2P"/>
              <a:ea typeface="Press Start 2P"/>
              <a:cs typeface="Press Start 2P"/>
              <a:sym typeface="Press Start 2P"/>
            </a:endParaRPr>
          </a:p>
        </p:txBody>
      </p:sp>
      <p:sp>
        <p:nvSpPr>
          <p:cNvPr id="391" name="Google Shape;391;p35"/>
          <p:cNvSpPr txBox="1"/>
          <p:nvPr/>
        </p:nvSpPr>
        <p:spPr>
          <a:xfrm>
            <a:off x="4834350" y="1143000"/>
            <a:ext cx="33087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8602C"/>
                </a:solidFill>
                <a:latin typeface="Press Start 2P"/>
                <a:ea typeface="Press Start 2P"/>
                <a:cs typeface="Press Start 2P"/>
                <a:sym typeface="Press Start 2P"/>
              </a:rPr>
              <a:t>What this highlights:</a:t>
            </a:r>
            <a:endParaRPr sz="1200">
              <a:solidFill>
                <a:srgbClr val="E8602C"/>
              </a:solidFill>
              <a:latin typeface="Press Start 2P"/>
              <a:ea typeface="Press Start 2P"/>
              <a:cs typeface="Press Start 2P"/>
              <a:sym typeface="Press Start 2P"/>
            </a:endParaRPr>
          </a:p>
          <a:p>
            <a:pPr indent="0" lvl="0" marL="0" rtl="0" algn="l">
              <a:spcBef>
                <a:spcPts val="0"/>
              </a:spcBef>
              <a:spcAft>
                <a:spcPts val="0"/>
              </a:spcAft>
              <a:buNone/>
            </a:pPr>
            <a:r>
              <a:t/>
            </a:r>
            <a:endParaRPr sz="1200">
              <a:solidFill>
                <a:schemeClr val="dk2"/>
              </a:solidFill>
              <a:latin typeface="Press Start 2P"/>
              <a:ea typeface="Press Start 2P"/>
              <a:cs typeface="Press Start 2P"/>
              <a:sym typeface="Press Start 2P"/>
            </a:endParaRPr>
          </a:p>
          <a:p>
            <a:pPr indent="0" lvl="0" marL="0" rtl="0" algn="l">
              <a:spcBef>
                <a:spcPts val="0"/>
              </a:spcBef>
              <a:spcAft>
                <a:spcPts val="0"/>
              </a:spcAft>
              <a:buNone/>
            </a:pPr>
            <a:r>
              <a:rPr lang="en" sz="1200">
                <a:solidFill>
                  <a:srgbClr val="2B3E74"/>
                </a:solidFill>
                <a:latin typeface="Press Start 2P"/>
                <a:ea typeface="Press Start 2P"/>
                <a:cs typeface="Press Start 2P"/>
                <a:sym typeface="Press Start 2P"/>
              </a:rPr>
              <a:t> Higher WAR does not </a:t>
            </a:r>
            <a:r>
              <a:rPr lang="en" sz="1200">
                <a:solidFill>
                  <a:srgbClr val="2B3E74"/>
                </a:solidFill>
                <a:latin typeface="Press Start 2P"/>
                <a:ea typeface="Press Start 2P"/>
                <a:cs typeface="Press Start 2P"/>
                <a:sym typeface="Press Start 2P"/>
              </a:rPr>
              <a:t>guarantee</a:t>
            </a:r>
            <a:r>
              <a:rPr lang="en" sz="1200">
                <a:solidFill>
                  <a:srgbClr val="2B3E74"/>
                </a:solidFill>
                <a:latin typeface="Press Start 2P"/>
                <a:ea typeface="Press Start 2P"/>
                <a:cs typeface="Press Start 2P"/>
                <a:sym typeface="Press Start 2P"/>
              </a:rPr>
              <a:t> more wins</a:t>
            </a:r>
            <a:endParaRPr sz="1200">
              <a:solidFill>
                <a:srgbClr val="2B3E74"/>
              </a:solidFill>
              <a:latin typeface="Press Start 2P"/>
              <a:ea typeface="Press Start 2P"/>
              <a:cs typeface="Press Start 2P"/>
              <a:sym typeface="Press Start 2P"/>
            </a:endParaRPr>
          </a:p>
          <a:p>
            <a:pPr indent="0" lvl="0" marL="0" rtl="0" algn="l">
              <a:spcBef>
                <a:spcPts val="0"/>
              </a:spcBef>
              <a:spcAft>
                <a:spcPts val="0"/>
              </a:spcAft>
              <a:buNone/>
            </a:pPr>
            <a:r>
              <a:t/>
            </a:r>
            <a:endParaRPr sz="1200">
              <a:solidFill>
                <a:srgbClr val="2B3E74"/>
              </a:solidFill>
              <a:latin typeface="Press Start 2P"/>
              <a:ea typeface="Press Start 2P"/>
              <a:cs typeface="Press Start 2P"/>
              <a:sym typeface="Press Start 2P"/>
            </a:endParaRPr>
          </a:p>
          <a:p>
            <a:pPr indent="0" lvl="0" marL="0" rtl="0" algn="l">
              <a:spcBef>
                <a:spcPts val="0"/>
              </a:spcBef>
              <a:spcAft>
                <a:spcPts val="0"/>
              </a:spcAft>
              <a:buNone/>
            </a:pPr>
            <a:r>
              <a:rPr lang="en" sz="1200">
                <a:solidFill>
                  <a:srgbClr val="2B3E74"/>
                </a:solidFill>
                <a:latin typeface="Press Start 2P"/>
                <a:ea typeface="Press Start 2P"/>
                <a:cs typeface="Press Start 2P"/>
                <a:sym typeface="Press Start 2P"/>
              </a:rPr>
              <a:t> </a:t>
            </a:r>
            <a:r>
              <a:rPr lang="en" sz="1200">
                <a:solidFill>
                  <a:srgbClr val="2B3E74"/>
                </a:solidFill>
                <a:latin typeface="Press Start 2P"/>
                <a:ea typeface="Press Start 2P"/>
                <a:cs typeface="Press Start 2P"/>
                <a:sym typeface="Press Start 2P"/>
              </a:rPr>
              <a:t>Other factors play a massive role (clutchness, bullpen stability, SOS in division) </a:t>
            </a:r>
            <a:endParaRPr sz="1200">
              <a:solidFill>
                <a:srgbClr val="2B3E74"/>
              </a:solidFill>
              <a:latin typeface="Press Start 2P"/>
              <a:ea typeface="Press Start 2P"/>
              <a:cs typeface="Press Start 2P"/>
              <a:sym typeface="Press Start 2P"/>
            </a:endParaRPr>
          </a:p>
          <a:p>
            <a:pPr indent="0" lvl="0" marL="0" rtl="0" algn="l">
              <a:spcBef>
                <a:spcPts val="0"/>
              </a:spcBef>
              <a:spcAft>
                <a:spcPts val="0"/>
              </a:spcAft>
              <a:buNone/>
            </a:pPr>
            <a:r>
              <a:t/>
            </a:r>
            <a:endParaRPr sz="1200">
              <a:solidFill>
                <a:srgbClr val="2B3E74"/>
              </a:solidFill>
              <a:latin typeface="Press Start 2P"/>
              <a:ea typeface="Press Start 2P"/>
              <a:cs typeface="Press Start 2P"/>
              <a:sym typeface="Press Start 2P"/>
            </a:endParaRPr>
          </a:p>
          <a:p>
            <a:pPr indent="0" lvl="0" marL="0" rtl="0" algn="l">
              <a:spcBef>
                <a:spcPts val="0"/>
              </a:spcBef>
              <a:spcAft>
                <a:spcPts val="0"/>
              </a:spcAft>
              <a:buNone/>
            </a:pPr>
            <a:r>
              <a:rPr lang="en" sz="1200">
                <a:solidFill>
                  <a:srgbClr val="2B3E74"/>
                </a:solidFill>
                <a:latin typeface="Press Start 2P"/>
                <a:ea typeface="Press Start 2P"/>
                <a:cs typeface="Press Start 2P"/>
                <a:sym typeface="Press Start 2P"/>
              </a:rPr>
              <a:t>-Key Takeaway: WAR alone cannot independently determine seasons outcome </a:t>
            </a:r>
            <a:endParaRPr sz="1200">
              <a:solidFill>
                <a:srgbClr val="2B3E74"/>
              </a:solidFill>
              <a:latin typeface="Press Start 2P"/>
              <a:ea typeface="Press Start 2P"/>
              <a:cs typeface="Press Start 2P"/>
              <a:sym typeface="Press Start 2P"/>
            </a:endParaRPr>
          </a:p>
        </p:txBody>
      </p:sp>
      <p:sp>
        <p:nvSpPr>
          <p:cNvPr id="392" name="Google Shape;392;p35"/>
          <p:cNvSpPr txBox="1"/>
          <p:nvPr>
            <p:ph type="title"/>
          </p:nvPr>
        </p:nvSpPr>
        <p:spPr>
          <a:xfrm>
            <a:off x="1311550" y="389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solidFill>
                  <a:srgbClr val="2B3E74"/>
                </a:solidFill>
                <a:latin typeface="Press Start 2P"/>
                <a:ea typeface="Press Start 2P"/>
                <a:cs typeface="Press Start 2P"/>
                <a:sym typeface="Press Start 2P"/>
              </a:rPr>
              <a:t>Outliers (Case Study 2)</a:t>
            </a:r>
            <a:endParaRPr sz="2220">
              <a:solidFill>
                <a:srgbClr val="2B3E74"/>
              </a:solidFill>
              <a:latin typeface="Press Start 2P"/>
              <a:ea typeface="Press Start 2P"/>
              <a:cs typeface="Press Start 2P"/>
              <a:sym typeface="Press Start 2P"/>
            </a:endParaRPr>
          </a:p>
        </p:txBody>
      </p:sp>
      <p:pic>
        <p:nvPicPr>
          <p:cNvPr id="393" name="Google Shape;393;p35"/>
          <p:cNvPicPr preferRelativeResize="0"/>
          <p:nvPr/>
        </p:nvPicPr>
        <p:blipFill>
          <a:blip r:embed="rId3">
            <a:alphaModFix/>
          </a:blip>
          <a:stretch>
            <a:fillRect/>
          </a:stretch>
        </p:blipFill>
        <p:spPr>
          <a:xfrm rot="-577604">
            <a:off x="499232" y="3806536"/>
            <a:ext cx="905289" cy="892504"/>
          </a:xfrm>
          <a:prstGeom prst="rect">
            <a:avLst/>
          </a:prstGeom>
          <a:noFill/>
          <a:ln>
            <a:noFill/>
          </a:ln>
        </p:spPr>
      </p:pic>
      <p:pic>
        <p:nvPicPr>
          <p:cNvPr id="394" name="Google Shape;394;p35"/>
          <p:cNvPicPr preferRelativeResize="0"/>
          <p:nvPr/>
        </p:nvPicPr>
        <p:blipFill>
          <a:blip r:embed="rId4">
            <a:alphaModFix/>
          </a:blip>
          <a:stretch>
            <a:fillRect/>
          </a:stretch>
        </p:blipFill>
        <p:spPr>
          <a:xfrm rot="503132">
            <a:off x="7750851" y="3801575"/>
            <a:ext cx="953775" cy="953775"/>
          </a:xfrm>
          <a:prstGeom prst="rect">
            <a:avLst/>
          </a:prstGeom>
          <a:noFill/>
          <a:ln>
            <a:noFill/>
          </a:ln>
        </p:spPr>
      </p:pic>
      <p:pic>
        <p:nvPicPr>
          <p:cNvPr id="395" name="Google Shape;395;p35"/>
          <p:cNvPicPr preferRelativeResize="0"/>
          <p:nvPr/>
        </p:nvPicPr>
        <p:blipFill rotWithShape="1">
          <a:blip r:embed="rId5">
            <a:alphaModFix/>
          </a:blip>
          <a:srcRect b="64186" l="38836" r="38942" t="34430"/>
          <a:stretch/>
        </p:blipFill>
        <p:spPr>
          <a:xfrm>
            <a:off x="441175" y="869625"/>
            <a:ext cx="8261652" cy="185975"/>
          </a:xfrm>
          <a:prstGeom prst="rect">
            <a:avLst/>
          </a:prstGeom>
          <a:noFill/>
          <a:ln>
            <a:noFill/>
          </a:ln>
        </p:spPr>
      </p:pic>
      <p:pic>
        <p:nvPicPr>
          <p:cNvPr id="396" name="Google Shape;396;p35"/>
          <p:cNvPicPr preferRelativeResize="0"/>
          <p:nvPr/>
        </p:nvPicPr>
        <p:blipFill rotWithShape="1">
          <a:blip r:embed="rId5">
            <a:alphaModFix/>
          </a:blip>
          <a:srcRect b="64186" l="38836" r="38942" t="34430"/>
          <a:stretch/>
        </p:blipFill>
        <p:spPr>
          <a:xfrm rot="-5400000">
            <a:off x="2375663" y="2741775"/>
            <a:ext cx="3813524" cy="330801"/>
          </a:xfrm>
          <a:prstGeom prst="rect">
            <a:avLst/>
          </a:prstGeom>
          <a:noFill/>
          <a:ln>
            <a:noFill/>
          </a:ln>
        </p:spPr>
      </p:pic>
      <p:pic>
        <p:nvPicPr>
          <p:cNvPr id="397" name="Google Shape;397;p35"/>
          <p:cNvPicPr preferRelativeResize="0"/>
          <p:nvPr/>
        </p:nvPicPr>
        <p:blipFill>
          <a:blip r:embed="rId6">
            <a:alphaModFix/>
          </a:blip>
          <a:stretch>
            <a:fillRect/>
          </a:stretch>
        </p:blipFill>
        <p:spPr>
          <a:xfrm>
            <a:off x="1273450" y="2160550"/>
            <a:ext cx="180125" cy="185986"/>
          </a:xfrm>
          <a:prstGeom prst="rect">
            <a:avLst/>
          </a:prstGeom>
          <a:noFill/>
          <a:ln>
            <a:noFill/>
          </a:ln>
        </p:spPr>
      </p:pic>
      <p:pic>
        <p:nvPicPr>
          <p:cNvPr id="398" name="Google Shape;398;p35"/>
          <p:cNvPicPr preferRelativeResize="0"/>
          <p:nvPr/>
        </p:nvPicPr>
        <p:blipFill>
          <a:blip r:embed="rId6">
            <a:alphaModFix/>
          </a:blip>
          <a:stretch>
            <a:fillRect/>
          </a:stretch>
        </p:blipFill>
        <p:spPr>
          <a:xfrm>
            <a:off x="1273450" y="2478763"/>
            <a:ext cx="180125" cy="185986"/>
          </a:xfrm>
          <a:prstGeom prst="rect">
            <a:avLst/>
          </a:prstGeom>
          <a:noFill/>
          <a:ln>
            <a:noFill/>
          </a:ln>
        </p:spPr>
      </p:pic>
      <p:pic>
        <p:nvPicPr>
          <p:cNvPr id="399" name="Google Shape;399;p35"/>
          <p:cNvPicPr preferRelativeResize="0"/>
          <p:nvPr/>
        </p:nvPicPr>
        <p:blipFill>
          <a:blip r:embed="rId6">
            <a:alphaModFix/>
          </a:blip>
          <a:stretch>
            <a:fillRect/>
          </a:stretch>
        </p:blipFill>
        <p:spPr>
          <a:xfrm>
            <a:off x="1273450" y="3182675"/>
            <a:ext cx="180125" cy="185986"/>
          </a:xfrm>
          <a:prstGeom prst="rect">
            <a:avLst/>
          </a:prstGeom>
          <a:noFill/>
          <a:ln>
            <a:noFill/>
          </a:ln>
        </p:spPr>
      </p:pic>
      <p:pic>
        <p:nvPicPr>
          <p:cNvPr id="400" name="Google Shape;400;p35"/>
          <p:cNvPicPr preferRelativeResize="0"/>
          <p:nvPr/>
        </p:nvPicPr>
        <p:blipFill>
          <a:blip r:embed="rId6">
            <a:alphaModFix/>
          </a:blip>
          <a:stretch>
            <a:fillRect/>
          </a:stretch>
        </p:blipFill>
        <p:spPr>
          <a:xfrm>
            <a:off x="1273450" y="3544850"/>
            <a:ext cx="180125" cy="185986"/>
          </a:xfrm>
          <a:prstGeom prst="rect">
            <a:avLst/>
          </a:prstGeom>
          <a:noFill/>
          <a:ln>
            <a:noFill/>
          </a:ln>
        </p:spPr>
      </p:pic>
      <p:pic>
        <p:nvPicPr>
          <p:cNvPr id="401" name="Google Shape;401;p35"/>
          <p:cNvPicPr preferRelativeResize="0"/>
          <p:nvPr/>
        </p:nvPicPr>
        <p:blipFill>
          <a:blip r:embed="rId6">
            <a:alphaModFix/>
          </a:blip>
          <a:stretch>
            <a:fillRect/>
          </a:stretch>
        </p:blipFill>
        <p:spPr>
          <a:xfrm>
            <a:off x="4834350" y="1747125"/>
            <a:ext cx="180125" cy="185986"/>
          </a:xfrm>
          <a:prstGeom prst="rect">
            <a:avLst/>
          </a:prstGeom>
          <a:noFill/>
          <a:ln>
            <a:noFill/>
          </a:ln>
        </p:spPr>
      </p:pic>
      <p:pic>
        <p:nvPicPr>
          <p:cNvPr id="402" name="Google Shape;402;p35"/>
          <p:cNvPicPr preferRelativeResize="0"/>
          <p:nvPr/>
        </p:nvPicPr>
        <p:blipFill>
          <a:blip r:embed="rId6">
            <a:alphaModFix/>
          </a:blip>
          <a:stretch>
            <a:fillRect/>
          </a:stretch>
        </p:blipFill>
        <p:spPr>
          <a:xfrm>
            <a:off x="4834350" y="2292800"/>
            <a:ext cx="180125" cy="185986"/>
          </a:xfrm>
          <a:prstGeom prst="rect">
            <a:avLst/>
          </a:prstGeom>
          <a:noFill/>
          <a:ln>
            <a:noFill/>
          </a:ln>
        </p:spPr>
      </p:pic>
      <p:pic>
        <p:nvPicPr>
          <p:cNvPr id="403" name="Google Shape;403;p35"/>
          <p:cNvPicPr preferRelativeResize="0"/>
          <p:nvPr/>
        </p:nvPicPr>
        <p:blipFill>
          <a:blip r:embed="rId6">
            <a:alphaModFix/>
          </a:blip>
          <a:stretch>
            <a:fillRect/>
          </a:stretch>
        </p:blipFill>
        <p:spPr>
          <a:xfrm>
            <a:off x="4886025" y="3415975"/>
            <a:ext cx="180125" cy="1859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1000"/>
                                        <p:tgtEl>
                                          <p:spTgt spid="3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1000"/>
                                        <p:tgtEl>
                                          <p:spTgt spid="3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407" name="Shape 407"/>
        <p:cNvGrpSpPr/>
        <p:nvPr/>
      </p:nvGrpSpPr>
      <p:grpSpPr>
        <a:xfrm>
          <a:off x="0" y="0"/>
          <a:ext cx="0" cy="0"/>
          <a:chOff x="0" y="0"/>
          <a:chExt cx="0" cy="0"/>
        </a:xfrm>
      </p:grpSpPr>
      <p:sp>
        <p:nvSpPr>
          <p:cNvPr id="408" name="Google Shape;408;p36"/>
          <p:cNvSpPr txBox="1"/>
          <p:nvPr>
            <p:ph idx="1" type="body"/>
          </p:nvPr>
        </p:nvSpPr>
        <p:spPr>
          <a:xfrm>
            <a:off x="311700" y="265500"/>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409" name="Google Shape;409;p36"/>
          <p:cNvSpPr txBox="1"/>
          <p:nvPr>
            <p:ph type="title"/>
          </p:nvPr>
        </p:nvSpPr>
        <p:spPr>
          <a:xfrm>
            <a:off x="677325" y="1000700"/>
            <a:ext cx="8520600" cy="5727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lang="en">
                <a:solidFill>
                  <a:srgbClr val="E8602C"/>
                </a:solidFill>
                <a:latin typeface="Press Start 2P"/>
                <a:ea typeface="Press Start 2P"/>
                <a:cs typeface="Press Start 2P"/>
                <a:sym typeface="Press Start 2P"/>
              </a:rPr>
              <a:t>Now… </a:t>
            </a:r>
            <a:endParaRPr>
              <a:solidFill>
                <a:srgbClr val="E8602C"/>
              </a:solidFill>
              <a:latin typeface="Press Start 2P"/>
              <a:ea typeface="Press Start 2P"/>
              <a:cs typeface="Press Start 2P"/>
              <a:sym typeface="Press Start 2P"/>
            </a:endParaRPr>
          </a:p>
          <a:p>
            <a:pPr indent="0" lvl="0" marL="0" rtl="0" algn="l">
              <a:spcBef>
                <a:spcPts val="0"/>
              </a:spcBef>
              <a:spcAft>
                <a:spcPts val="0"/>
              </a:spcAft>
              <a:buNone/>
            </a:pPr>
            <a:r>
              <a:rPr lang="en">
                <a:solidFill>
                  <a:srgbClr val="E8602C"/>
                </a:solidFill>
                <a:latin typeface="Press Start 2P"/>
                <a:ea typeface="Press Start 2P"/>
                <a:cs typeface="Press Start 2P"/>
                <a:sym typeface="Press Start 2P"/>
              </a:rPr>
              <a:t>For the moment of truth…</a:t>
            </a:r>
            <a:endParaRPr>
              <a:solidFill>
                <a:srgbClr val="E8602C"/>
              </a:solidFill>
              <a:latin typeface="Press Start 2P"/>
              <a:ea typeface="Press Start 2P"/>
              <a:cs typeface="Press Start 2P"/>
              <a:sym typeface="Press Start 2P"/>
            </a:endParaRPr>
          </a:p>
        </p:txBody>
      </p:sp>
      <p:sp>
        <p:nvSpPr>
          <p:cNvPr id="410" name="Google Shape;410;p36"/>
          <p:cNvSpPr txBox="1"/>
          <p:nvPr>
            <p:ph type="title"/>
          </p:nvPr>
        </p:nvSpPr>
        <p:spPr>
          <a:xfrm>
            <a:off x="710950" y="1000700"/>
            <a:ext cx="8520600" cy="5727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lang="en">
                <a:solidFill>
                  <a:srgbClr val="2B3E74"/>
                </a:solidFill>
                <a:latin typeface="Press Start 2P"/>
                <a:ea typeface="Press Start 2P"/>
                <a:cs typeface="Press Start 2P"/>
                <a:sym typeface="Press Start 2P"/>
              </a:rPr>
              <a:t>Now… </a:t>
            </a:r>
            <a:endParaRPr>
              <a:solidFill>
                <a:srgbClr val="2B3E74"/>
              </a:solidFill>
              <a:latin typeface="Press Start 2P"/>
              <a:ea typeface="Press Start 2P"/>
              <a:cs typeface="Press Start 2P"/>
              <a:sym typeface="Press Start 2P"/>
            </a:endParaRPr>
          </a:p>
          <a:p>
            <a:pPr indent="0" lvl="0" marL="0" rtl="0" algn="l">
              <a:spcBef>
                <a:spcPts val="0"/>
              </a:spcBef>
              <a:spcAft>
                <a:spcPts val="0"/>
              </a:spcAft>
              <a:buNone/>
            </a:pPr>
            <a:r>
              <a:rPr lang="en">
                <a:solidFill>
                  <a:srgbClr val="2B3E74"/>
                </a:solidFill>
                <a:latin typeface="Press Start 2P"/>
                <a:ea typeface="Press Start 2P"/>
                <a:cs typeface="Press Start 2P"/>
                <a:sym typeface="Press Start 2P"/>
              </a:rPr>
              <a:t>For the moment of truth…</a:t>
            </a:r>
            <a:endParaRPr>
              <a:solidFill>
                <a:srgbClr val="2B3E74"/>
              </a:solidFill>
              <a:latin typeface="Press Start 2P"/>
              <a:ea typeface="Press Start 2P"/>
              <a:cs typeface="Press Start 2P"/>
              <a:sym typeface="Press Start 2P"/>
            </a:endParaRPr>
          </a:p>
        </p:txBody>
      </p:sp>
      <p:pic>
        <p:nvPicPr>
          <p:cNvPr descr="a young boy wearing a la hat and a mlb.com shirt (Provided by Tenor)" id="411" name="Google Shape;411;p36"/>
          <p:cNvPicPr preferRelativeResize="0"/>
          <p:nvPr/>
        </p:nvPicPr>
        <p:blipFill>
          <a:blip r:embed="rId3">
            <a:alphaModFix/>
          </a:blip>
          <a:stretch>
            <a:fillRect/>
          </a:stretch>
        </p:blipFill>
        <p:spPr>
          <a:xfrm>
            <a:off x="2518600" y="2294600"/>
            <a:ext cx="3842400" cy="2160300"/>
          </a:xfrm>
          <a:prstGeom prst="roundRect">
            <a:avLst>
              <a:gd fmla="val 16667" name="adj"/>
            </a:avLst>
          </a:prstGeom>
          <a:noFill/>
          <a:ln>
            <a:noFill/>
          </a:ln>
          <a:effectLst>
            <a:outerShdw blurRad="228600" rotWithShape="0" algn="bl" dir="8460000" dist="209550">
              <a:srgbClr val="000000">
                <a:alpha val="50000"/>
              </a:srgbClr>
            </a:outerShdw>
          </a:effectLst>
        </p:spPr>
      </p:pic>
      <p:pic>
        <p:nvPicPr>
          <p:cNvPr id="412" name="Google Shape;412;p36"/>
          <p:cNvPicPr preferRelativeResize="0"/>
          <p:nvPr/>
        </p:nvPicPr>
        <p:blipFill rotWithShape="1">
          <a:blip r:embed="rId4">
            <a:alphaModFix/>
          </a:blip>
          <a:srcRect b="64186" l="38836" r="38942" t="34430"/>
          <a:stretch/>
        </p:blipFill>
        <p:spPr>
          <a:xfrm>
            <a:off x="441175" y="1927950"/>
            <a:ext cx="8261652" cy="185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416" name="Shape 416"/>
        <p:cNvGrpSpPr/>
        <p:nvPr/>
      </p:nvGrpSpPr>
      <p:grpSpPr>
        <a:xfrm>
          <a:off x="0" y="0"/>
          <a:ext cx="0" cy="0"/>
          <a:chOff x="0" y="0"/>
          <a:chExt cx="0" cy="0"/>
        </a:xfrm>
      </p:grpSpPr>
      <p:sp>
        <p:nvSpPr>
          <p:cNvPr id="417" name="Google Shape;417;p37"/>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18" name="Google Shape;418;p37"/>
          <p:cNvSpPr txBox="1"/>
          <p:nvPr>
            <p:ph type="title"/>
          </p:nvPr>
        </p:nvSpPr>
        <p:spPr>
          <a:xfrm>
            <a:off x="1706975"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solidFill>
                  <a:srgbClr val="E8602C"/>
                </a:solidFill>
                <a:latin typeface="Press Start 2P"/>
                <a:ea typeface="Press Start 2P"/>
                <a:cs typeface="Press Start 2P"/>
                <a:sym typeface="Press Start 2P"/>
              </a:rPr>
              <a:t> </a:t>
            </a:r>
            <a:r>
              <a:rPr lang="en" sz="2020">
                <a:solidFill>
                  <a:srgbClr val="E8602C"/>
                </a:solidFill>
                <a:latin typeface="Press Start 2P"/>
                <a:ea typeface="Press Start 2P"/>
                <a:cs typeface="Press Start 2P"/>
                <a:sym typeface="Press Start 2P"/>
              </a:rPr>
              <a:t>Model Accuracy Recap </a:t>
            </a:r>
            <a:endParaRPr sz="2020">
              <a:solidFill>
                <a:srgbClr val="E8602C"/>
              </a:solidFill>
              <a:latin typeface="Press Start 2P"/>
              <a:ea typeface="Press Start 2P"/>
              <a:cs typeface="Press Start 2P"/>
              <a:sym typeface="Press Start 2P"/>
            </a:endParaRPr>
          </a:p>
        </p:txBody>
      </p:sp>
      <p:sp>
        <p:nvSpPr>
          <p:cNvPr id="419" name="Google Shape;419;p37"/>
          <p:cNvSpPr txBox="1"/>
          <p:nvPr>
            <p:ph idx="1" type="body"/>
          </p:nvPr>
        </p:nvSpPr>
        <p:spPr>
          <a:xfrm>
            <a:off x="618175" y="1236775"/>
            <a:ext cx="4889400" cy="18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8602C"/>
                </a:solidFill>
                <a:latin typeface="Press Start 2P"/>
                <a:ea typeface="Press Start 2P"/>
                <a:cs typeface="Press Start 2P"/>
                <a:sym typeface="Press Start 2P"/>
              </a:rPr>
              <a:t>Training Accuracy: ~80%</a:t>
            </a:r>
            <a:endParaRPr sz="1000">
              <a:solidFill>
                <a:srgbClr val="E8602C"/>
              </a:solidFill>
              <a:latin typeface="Press Start 2P"/>
              <a:ea typeface="Press Start 2P"/>
              <a:cs typeface="Press Start 2P"/>
              <a:sym typeface="Press Start 2P"/>
            </a:endParaRPr>
          </a:p>
          <a:p>
            <a:pPr indent="0" lvl="0" marL="0" rtl="0" algn="l">
              <a:spcBef>
                <a:spcPts val="1200"/>
              </a:spcBef>
              <a:spcAft>
                <a:spcPts val="0"/>
              </a:spcAft>
              <a:buNone/>
            </a:pPr>
            <a:r>
              <a:rPr lang="en" sz="1000">
                <a:solidFill>
                  <a:srgbClr val="E8602C"/>
                </a:solidFill>
                <a:latin typeface="Press Start 2P"/>
                <a:ea typeface="Press Start 2P"/>
                <a:cs typeface="Press Start 2P"/>
                <a:sym typeface="Press Start 2P"/>
              </a:rPr>
              <a:t>Validation Accuracy: ~77-79%</a:t>
            </a:r>
            <a:endParaRPr sz="1000">
              <a:solidFill>
                <a:srgbClr val="E8602C"/>
              </a:solidFill>
              <a:latin typeface="Press Start 2P"/>
              <a:ea typeface="Press Start 2P"/>
              <a:cs typeface="Press Start 2P"/>
              <a:sym typeface="Press Start 2P"/>
            </a:endParaRPr>
          </a:p>
          <a:p>
            <a:pPr indent="0" lvl="0" marL="0" rtl="0" algn="l">
              <a:spcBef>
                <a:spcPts val="1200"/>
              </a:spcBef>
              <a:spcAft>
                <a:spcPts val="0"/>
              </a:spcAft>
              <a:buNone/>
            </a:pPr>
            <a:r>
              <a:rPr lang="en" sz="1000">
                <a:solidFill>
                  <a:srgbClr val="2B3E74"/>
                </a:solidFill>
                <a:latin typeface="Press Start 2P"/>
                <a:ea typeface="Press Start 2P"/>
                <a:cs typeface="Press Start 2P"/>
                <a:sym typeface="Press Start 2P"/>
              </a:rPr>
              <a:t>  </a:t>
            </a:r>
            <a:r>
              <a:rPr lang="en" sz="1000">
                <a:solidFill>
                  <a:srgbClr val="2B3E74"/>
                </a:solidFill>
                <a:latin typeface="Press Start 2P"/>
                <a:ea typeface="Press Start 2P"/>
                <a:cs typeface="Press Start 2P"/>
                <a:sym typeface="Press Start 2P"/>
              </a:rPr>
              <a:t>Ensures no overfitting of data</a:t>
            </a:r>
            <a:endParaRPr sz="1000">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rPr lang="en" sz="1000">
                <a:solidFill>
                  <a:srgbClr val="2B3E74"/>
                </a:solidFill>
                <a:latin typeface="Press Start 2P"/>
                <a:ea typeface="Press Start 2P"/>
                <a:cs typeface="Press Start 2P"/>
                <a:sym typeface="Press Start 2P"/>
              </a:rPr>
              <a:t>  Model actually recognized </a:t>
            </a:r>
            <a:endParaRPr sz="1000">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rPr lang="en" sz="1000">
                <a:solidFill>
                  <a:srgbClr val="2B3E74"/>
                </a:solidFill>
                <a:latin typeface="Press Start 2P"/>
                <a:ea typeface="Press Start 2P"/>
                <a:cs typeface="Press Start 2P"/>
                <a:sym typeface="Press Start 2P"/>
              </a:rPr>
              <a:t> </a:t>
            </a:r>
            <a:r>
              <a:rPr lang="en" sz="1000">
                <a:solidFill>
                  <a:srgbClr val="2B3E74"/>
                </a:solidFill>
                <a:latin typeface="Press Start 2P"/>
                <a:ea typeface="Press Start 2P"/>
                <a:cs typeface="Press Start 2P"/>
                <a:sym typeface="Press Start 2P"/>
              </a:rPr>
              <a:t>p</a:t>
            </a:r>
            <a:r>
              <a:rPr lang="en" sz="1000">
                <a:solidFill>
                  <a:srgbClr val="2B3E74"/>
                </a:solidFill>
                <a:latin typeface="Press Start 2P"/>
                <a:ea typeface="Press Start 2P"/>
                <a:cs typeface="Press Start 2P"/>
                <a:sym typeface="Press Start 2P"/>
              </a:rPr>
              <a:t>atterns.Did not memorize!</a:t>
            </a:r>
            <a:endParaRPr sz="1000">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t/>
            </a:r>
            <a:endParaRPr sz="1700"/>
          </a:p>
          <a:p>
            <a:pPr indent="0" lvl="0" marL="0" rtl="0" algn="l">
              <a:spcBef>
                <a:spcPts val="1200"/>
              </a:spcBef>
              <a:spcAft>
                <a:spcPts val="1200"/>
              </a:spcAft>
              <a:buNone/>
            </a:pPr>
            <a:r>
              <a:t/>
            </a:r>
            <a:endParaRPr/>
          </a:p>
        </p:txBody>
      </p:sp>
      <p:pic>
        <p:nvPicPr>
          <p:cNvPr id="420" name="Google Shape;420;p37"/>
          <p:cNvPicPr preferRelativeResize="0"/>
          <p:nvPr/>
        </p:nvPicPr>
        <p:blipFill>
          <a:blip r:embed="rId3">
            <a:alphaModFix/>
          </a:blip>
          <a:stretch>
            <a:fillRect/>
          </a:stretch>
        </p:blipFill>
        <p:spPr>
          <a:xfrm>
            <a:off x="716949" y="3065875"/>
            <a:ext cx="3556200" cy="1351500"/>
          </a:xfrm>
          <a:prstGeom prst="roundRect">
            <a:avLst>
              <a:gd fmla="val 16667" name="adj"/>
            </a:avLst>
          </a:prstGeom>
          <a:noFill/>
          <a:ln>
            <a:noFill/>
          </a:ln>
        </p:spPr>
      </p:pic>
      <p:pic>
        <p:nvPicPr>
          <p:cNvPr id="421" name="Google Shape;421;p37" title="giphy (2).gif"/>
          <p:cNvPicPr preferRelativeResize="0"/>
          <p:nvPr/>
        </p:nvPicPr>
        <p:blipFill>
          <a:blip r:embed="rId4">
            <a:alphaModFix/>
          </a:blip>
          <a:stretch>
            <a:fillRect/>
          </a:stretch>
        </p:blipFill>
        <p:spPr>
          <a:xfrm>
            <a:off x="6028950" y="2976150"/>
            <a:ext cx="2474100" cy="1392300"/>
          </a:xfrm>
          <a:prstGeom prst="roundRect">
            <a:avLst>
              <a:gd fmla="val 16667" name="adj"/>
            </a:avLst>
          </a:prstGeom>
          <a:noFill/>
          <a:ln>
            <a:noFill/>
          </a:ln>
        </p:spPr>
      </p:pic>
      <p:pic>
        <p:nvPicPr>
          <p:cNvPr id="422" name="Google Shape;422;p37" title="d3618dec-893a-4510-b614-6817c541d517_800x450.gif"/>
          <p:cNvPicPr preferRelativeResize="0"/>
          <p:nvPr/>
        </p:nvPicPr>
        <p:blipFill>
          <a:blip r:embed="rId5">
            <a:alphaModFix/>
          </a:blip>
          <a:stretch>
            <a:fillRect/>
          </a:stretch>
        </p:blipFill>
        <p:spPr>
          <a:xfrm>
            <a:off x="6028956" y="1215738"/>
            <a:ext cx="2641200" cy="1485300"/>
          </a:xfrm>
          <a:prstGeom prst="roundRect">
            <a:avLst>
              <a:gd fmla="val 16667" name="adj"/>
            </a:avLst>
          </a:prstGeom>
          <a:noFill/>
          <a:ln>
            <a:noFill/>
          </a:ln>
        </p:spPr>
      </p:pic>
      <p:sp>
        <p:nvSpPr>
          <p:cNvPr id="423" name="Google Shape;423;p37"/>
          <p:cNvSpPr txBox="1"/>
          <p:nvPr/>
        </p:nvSpPr>
        <p:spPr>
          <a:xfrm>
            <a:off x="1990200" y="445025"/>
            <a:ext cx="5598600" cy="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20">
                <a:solidFill>
                  <a:srgbClr val="2B3E74"/>
                </a:solidFill>
                <a:latin typeface="Press Start 2P"/>
                <a:ea typeface="Press Start 2P"/>
                <a:cs typeface="Press Start 2P"/>
                <a:sym typeface="Press Start 2P"/>
              </a:rPr>
              <a:t>Model Accuracy Recap</a:t>
            </a:r>
            <a:endParaRPr sz="2020">
              <a:solidFill>
                <a:srgbClr val="2B3E74"/>
              </a:solidFill>
              <a:latin typeface="Press Start 2P"/>
              <a:ea typeface="Press Start 2P"/>
              <a:cs typeface="Press Start 2P"/>
              <a:sym typeface="Press Start 2P"/>
            </a:endParaRPr>
          </a:p>
        </p:txBody>
      </p:sp>
      <p:sp>
        <p:nvSpPr>
          <p:cNvPr id="424" name="Google Shape;424;p37"/>
          <p:cNvSpPr/>
          <p:nvPr/>
        </p:nvSpPr>
        <p:spPr>
          <a:xfrm>
            <a:off x="3974600" y="4231075"/>
            <a:ext cx="425700" cy="186300"/>
          </a:xfrm>
          <a:prstGeom prst="leftArrow">
            <a:avLst>
              <a:gd fmla="val 50000" name="adj1"/>
              <a:gd fmla="val 50000" name="adj2"/>
            </a:avLst>
          </a:prstGeom>
          <a:solidFill>
            <a:schemeClr val="lt2"/>
          </a:solidFill>
          <a:ln cap="flat" cmpd="sng" w="28575">
            <a:solidFill>
              <a:srgbClr val="E860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37"/>
          <p:cNvSpPr/>
          <p:nvPr/>
        </p:nvSpPr>
        <p:spPr>
          <a:xfrm rot="-5400000">
            <a:off x="4524900" y="-3136650"/>
            <a:ext cx="59400" cy="8450700"/>
          </a:xfrm>
          <a:prstGeom prst="rect">
            <a:avLst/>
          </a:prstGeom>
          <a:solidFill>
            <a:srgbClr val="2B3E74"/>
          </a:solidFill>
          <a:ln cap="flat" cmpd="sng" w="38100">
            <a:solidFill>
              <a:srgbClr val="2B3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7"/>
          <p:cNvSpPr/>
          <p:nvPr/>
        </p:nvSpPr>
        <p:spPr>
          <a:xfrm>
            <a:off x="5698600" y="1118400"/>
            <a:ext cx="59400" cy="3673800"/>
          </a:xfrm>
          <a:prstGeom prst="rect">
            <a:avLst/>
          </a:prstGeom>
          <a:solidFill>
            <a:srgbClr val="2B3E74"/>
          </a:solidFill>
          <a:ln cap="flat" cmpd="sng" w="38100">
            <a:solidFill>
              <a:srgbClr val="2B3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7" name="Google Shape;427;p37"/>
          <p:cNvPicPr preferRelativeResize="0"/>
          <p:nvPr/>
        </p:nvPicPr>
        <p:blipFill>
          <a:blip r:embed="rId6">
            <a:alphaModFix/>
          </a:blip>
          <a:stretch>
            <a:fillRect/>
          </a:stretch>
        </p:blipFill>
        <p:spPr>
          <a:xfrm>
            <a:off x="716950" y="1948875"/>
            <a:ext cx="180125" cy="185986"/>
          </a:xfrm>
          <a:prstGeom prst="rect">
            <a:avLst/>
          </a:prstGeom>
          <a:noFill/>
          <a:ln>
            <a:noFill/>
          </a:ln>
        </p:spPr>
      </p:pic>
      <p:pic>
        <p:nvPicPr>
          <p:cNvPr id="428" name="Google Shape;428;p37"/>
          <p:cNvPicPr preferRelativeResize="0"/>
          <p:nvPr/>
        </p:nvPicPr>
        <p:blipFill>
          <a:blip r:embed="rId6">
            <a:alphaModFix/>
          </a:blip>
          <a:stretch>
            <a:fillRect/>
          </a:stretch>
        </p:blipFill>
        <p:spPr>
          <a:xfrm>
            <a:off x="716950" y="2254150"/>
            <a:ext cx="180125" cy="1859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432" name="Shape 432"/>
        <p:cNvGrpSpPr/>
        <p:nvPr/>
      </p:nvGrpSpPr>
      <p:grpSpPr>
        <a:xfrm>
          <a:off x="0" y="0"/>
          <a:ext cx="0" cy="0"/>
          <a:chOff x="0" y="0"/>
          <a:chExt cx="0" cy="0"/>
        </a:xfrm>
      </p:grpSpPr>
      <p:sp>
        <p:nvSpPr>
          <p:cNvPr id="433" name="Google Shape;433;p38"/>
          <p:cNvSpPr txBox="1"/>
          <p:nvPr>
            <p:ph idx="1" type="body"/>
          </p:nvPr>
        </p:nvSpPr>
        <p:spPr>
          <a:xfrm>
            <a:off x="311700" y="273275"/>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434" name="Google Shape;434;p38"/>
          <p:cNvSpPr txBox="1"/>
          <p:nvPr>
            <p:ph type="title"/>
          </p:nvPr>
        </p:nvSpPr>
        <p:spPr>
          <a:xfrm>
            <a:off x="1281525" y="512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solidFill>
                  <a:srgbClr val="E8602C"/>
                </a:solidFill>
                <a:latin typeface="Press Start 2P"/>
                <a:ea typeface="Press Start 2P"/>
                <a:cs typeface="Press Start 2P"/>
                <a:sym typeface="Press Start 2P"/>
              </a:rPr>
              <a:t> </a:t>
            </a:r>
            <a:r>
              <a:rPr lang="en" sz="720">
                <a:solidFill>
                  <a:srgbClr val="E8602C"/>
                </a:solidFill>
                <a:latin typeface="Press Start 2P"/>
                <a:ea typeface="Press Start 2P"/>
                <a:cs typeface="Press Start 2P"/>
                <a:sym typeface="Press Start 2P"/>
              </a:rPr>
              <a:t> </a:t>
            </a:r>
            <a:r>
              <a:rPr lang="en" sz="1920">
                <a:solidFill>
                  <a:srgbClr val="E8602C"/>
                </a:solidFill>
                <a:latin typeface="Press Start 2P"/>
                <a:ea typeface="Press Start 2P"/>
                <a:cs typeface="Press Start 2P"/>
                <a:sym typeface="Press Start 2P"/>
              </a:rPr>
              <a:t>Teams with Higher WAR </a:t>
            </a:r>
            <a:endParaRPr sz="1920">
              <a:solidFill>
                <a:srgbClr val="E8602C"/>
              </a:solidFill>
              <a:latin typeface="Press Start 2P"/>
              <a:ea typeface="Press Start 2P"/>
              <a:cs typeface="Press Start 2P"/>
              <a:sym typeface="Press Start 2P"/>
            </a:endParaRPr>
          </a:p>
          <a:p>
            <a:pPr indent="0" lvl="0" marL="0" rtl="0" algn="l">
              <a:spcBef>
                <a:spcPts val="0"/>
              </a:spcBef>
              <a:spcAft>
                <a:spcPts val="0"/>
              </a:spcAft>
              <a:buSzPts val="990"/>
              <a:buNone/>
            </a:pPr>
            <a:r>
              <a:rPr lang="en" sz="1920">
                <a:solidFill>
                  <a:srgbClr val="E8602C"/>
                </a:solidFill>
                <a:latin typeface="Press Start 2P"/>
                <a:ea typeface="Press Start 2P"/>
                <a:cs typeface="Press Start 2P"/>
                <a:sym typeface="Press Start 2P"/>
              </a:rPr>
              <a:t>make playoffs more often</a:t>
            </a:r>
            <a:endParaRPr sz="1920">
              <a:solidFill>
                <a:srgbClr val="E8602C"/>
              </a:solidFill>
              <a:latin typeface="Press Start 2P"/>
              <a:ea typeface="Press Start 2P"/>
              <a:cs typeface="Press Start 2P"/>
              <a:sym typeface="Press Start 2P"/>
            </a:endParaRPr>
          </a:p>
          <a:p>
            <a:pPr indent="0" lvl="0" marL="0" rtl="0" algn="l">
              <a:spcBef>
                <a:spcPts val="0"/>
              </a:spcBef>
              <a:spcAft>
                <a:spcPts val="0"/>
              </a:spcAft>
              <a:buSzPts val="990"/>
              <a:buNone/>
            </a:pPr>
            <a:r>
              <a:t/>
            </a:r>
            <a:endParaRPr sz="2520"/>
          </a:p>
        </p:txBody>
      </p:sp>
      <p:pic>
        <p:nvPicPr>
          <p:cNvPr id="435" name="Google Shape;435;p38" title="Team_WAR_Playoff_Boxplot.png"/>
          <p:cNvPicPr preferRelativeResize="0"/>
          <p:nvPr/>
        </p:nvPicPr>
        <p:blipFill rotWithShape="1">
          <a:blip r:embed="rId3">
            <a:alphaModFix/>
          </a:blip>
          <a:srcRect b="0" l="6762" r="9548" t="4021"/>
          <a:stretch/>
        </p:blipFill>
        <p:spPr>
          <a:xfrm>
            <a:off x="1600875" y="1510700"/>
            <a:ext cx="5647800" cy="2665200"/>
          </a:xfrm>
          <a:prstGeom prst="roundRect">
            <a:avLst>
              <a:gd fmla="val 16667" name="adj"/>
            </a:avLst>
          </a:prstGeom>
          <a:noFill/>
          <a:ln>
            <a:noFill/>
          </a:ln>
          <a:effectLst>
            <a:outerShdw blurRad="300038" rotWithShape="0" algn="bl" dir="7920000" dist="276225">
              <a:srgbClr val="000000">
                <a:alpha val="50000"/>
              </a:srgbClr>
            </a:outerShdw>
          </a:effectLst>
        </p:spPr>
      </p:pic>
      <p:sp>
        <p:nvSpPr>
          <p:cNvPr id="436" name="Google Shape;436;p38"/>
          <p:cNvSpPr txBox="1"/>
          <p:nvPr/>
        </p:nvSpPr>
        <p:spPr>
          <a:xfrm>
            <a:off x="1416225" y="512375"/>
            <a:ext cx="7132800" cy="116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20">
                <a:solidFill>
                  <a:srgbClr val="E8602C"/>
                </a:solidFill>
                <a:latin typeface="Press Start 2P"/>
                <a:ea typeface="Press Start 2P"/>
                <a:cs typeface="Press Start 2P"/>
                <a:sym typeface="Press Start 2P"/>
              </a:rPr>
              <a:t> </a:t>
            </a:r>
            <a:r>
              <a:rPr lang="en" sz="1920">
                <a:solidFill>
                  <a:srgbClr val="2B3E74"/>
                </a:solidFill>
                <a:latin typeface="Press Start 2P"/>
                <a:ea typeface="Press Start 2P"/>
                <a:cs typeface="Press Start 2P"/>
                <a:sym typeface="Press Start 2P"/>
              </a:rPr>
              <a:t>Teams with Higher WAR </a:t>
            </a:r>
            <a:endParaRPr sz="1920">
              <a:solidFill>
                <a:srgbClr val="2B3E74"/>
              </a:solidFill>
              <a:latin typeface="Press Start 2P"/>
              <a:ea typeface="Press Start 2P"/>
              <a:cs typeface="Press Start 2P"/>
              <a:sym typeface="Press Start 2P"/>
            </a:endParaRPr>
          </a:p>
          <a:p>
            <a:pPr indent="0" lvl="0" marL="0" rtl="0" algn="l">
              <a:spcBef>
                <a:spcPts val="0"/>
              </a:spcBef>
              <a:spcAft>
                <a:spcPts val="0"/>
              </a:spcAft>
              <a:buNone/>
            </a:pPr>
            <a:r>
              <a:t/>
            </a:r>
            <a:endParaRPr sz="1920">
              <a:solidFill>
                <a:srgbClr val="2B3E74"/>
              </a:solidFill>
              <a:latin typeface="Press Start 2P"/>
              <a:ea typeface="Press Start 2P"/>
              <a:cs typeface="Press Start 2P"/>
              <a:sym typeface="Press Start 2P"/>
            </a:endParaRPr>
          </a:p>
          <a:p>
            <a:pPr indent="0" lvl="0" marL="0" rtl="0" algn="l">
              <a:spcBef>
                <a:spcPts val="0"/>
              </a:spcBef>
              <a:spcAft>
                <a:spcPts val="0"/>
              </a:spcAft>
              <a:buNone/>
            </a:pPr>
            <a:r>
              <a:t/>
            </a:r>
            <a:endParaRPr sz="2520">
              <a:solidFill>
                <a:schemeClr val="dk1"/>
              </a:solidFill>
            </a:endParaRPr>
          </a:p>
        </p:txBody>
      </p:sp>
      <p:sp>
        <p:nvSpPr>
          <p:cNvPr id="437" name="Google Shape;437;p38"/>
          <p:cNvSpPr txBox="1"/>
          <p:nvPr/>
        </p:nvSpPr>
        <p:spPr>
          <a:xfrm>
            <a:off x="1316150" y="804125"/>
            <a:ext cx="6613200" cy="48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20">
                <a:solidFill>
                  <a:srgbClr val="2B3E74"/>
                </a:solidFill>
                <a:latin typeface="Press Start 2P"/>
                <a:ea typeface="Press Start 2P"/>
                <a:cs typeface="Press Start 2P"/>
                <a:sym typeface="Press Start 2P"/>
              </a:rPr>
              <a:t>make playoffs more often</a:t>
            </a:r>
            <a:endParaRPr/>
          </a:p>
        </p:txBody>
      </p:sp>
      <p:pic>
        <p:nvPicPr>
          <p:cNvPr id="438" name="Google Shape;438;p38"/>
          <p:cNvPicPr preferRelativeResize="0"/>
          <p:nvPr/>
        </p:nvPicPr>
        <p:blipFill rotWithShape="1">
          <a:blip r:embed="rId4">
            <a:alphaModFix/>
          </a:blip>
          <a:srcRect b="64186" l="38836" r="38942" t="34430"/>
          <a:stretch/>
        </p:blipFill>
        <p:spPr>
          <a:xfrm>
            <a:off x="1172338" y="1204888"/>
            <a:ext cx="6504873" cy="185975"/>
          </a:xfrm>
          <a:prstGeom prst="rect">
            <a:avLst/>
          </a:prstGeom>
          <a:noFill/>
          <a:ln>
            <a:noFill/>
          </a:ln>
        </p:spPr>
      </p:pic>
      <p:sp>
        <p:nvSpPr>
          <p:cNvPr id="439" name="Google Shape;439;p38"/>
          <p:cNvSpPr/>
          <p:nvPr/>
        </p:nvSpPr>
        <p:spPr>
          <a:xfrm>
            <a:off x="2258775" y="2760000"/>
            <a:ext cx="2086500" cy="351600"/>
          </a:xfrm>
          <a:prstGeom prst="rect">
            <a:avLst/>
          </a:prstGeom>
          <a:solidFill>
            <a:srgbClr val="2B3E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40" name="Google Shape;440;p38"/>
          <p:cNvCxnSpPr>
            <a:stCxn id="439" idx="1"/>
            <a:endCxn id="439" idx="3"/>
          </p:cNvCxnSpPr>
          <p:nvPr/>
        </p:nvCxnSpPr>
        <p:spPr>
          <a:xfrm>
            <a:off x="2258775" y="2935800"/>
            <a:ext cx="2086500" cy="0"/>
          </a:xfrm>
          <a:prstGeom prst="straightConnector1">
            <a:avLst/>
          </a:prstGeom>
          <a:noFill/>
          <a:ln cap="flat" cmpd="sng" w="9525">
            <a:solidFill>
              <a:srgbClr val="E8602C"/>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444" name="Shape 444"/>
        <p:cNvGrpSpPr/>
        <p:nvPr/>
      </p:nvGrpSpPr>
      <p:grpSpPr>
        <a:xfrm>
          <a:off x="0" y="0"/>
          <a:ext cx="0" cy="0"/>
          <a:chOff x="0" y="0"/>
          <a:chExt cx="0" cy="0"/>
        </a:xfrm>
      </p:grpSpPr>
      <p:sp>
        <p:nvSpPr>
          <p:cNvPr id="445" name="Google Shape;445;p39"/>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46" name="Google Shape;446;p39"/>
          <p:cNvSpPr txBox="1"/>
          <p:nvPr>
            <p:ph idx="4294967295" type="subTitle"/>
          </p:nvPr>
        </p:nvSpPr>
        <p:spPr>
          <a:xfrm>
            <a:off x="311700" y="2834125"/>
            <a:ext cx="8520600" cy="7926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
        <p:nvSpPr>
          <p:cNvPr id="447" name="Google Shape;447;p39"/>
          <p:cNvSpPr txBox="1"/>
          <p:nvPr>
            <p:ph type="title"/>
          </p:nvPr>
        </p:nvSpPr>
        <p:spPr>
          <a:xfrm>
            <a:off x="400300" y="411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solidFill>
                  <a:srgbClr val="E8602C"/>
                </a:solidFill>
                <a:latin typeface="Press Start 2P"/>
                <a:ea typeface="Press Start 2P"/>
                <a:cs typeface="Press Start 2P"/>
                <a:sym typeface="Press Start 2P"/>
              </a:rPr>
              <a:t>Final Conclusions and takeaways:</a:t>
            </a:r>
            <a:endParaRPr sz="2020">
              <a:solidFill>
                <a:srgbClr val="E8602C"/>
              </a:solidFill>
              <a:latin typeface="Press Start 2P"/>
              <a:ea typeface="Press Start 2P"/>
              <a:cs typeface="Press Start 2P"/>
              <a:sym typeface="Press Start 2P"/>
            </a:endParaRPr>
          </a:p>
          <a:p>
            <a:pPr indent="0" lvl="0" marL="0" rtl="0" algn="l">
              <a:spcBef>
                <a:spcPts val="0"/>
              </a:spcBef>
              <a:spcAft>
                <a:spcPts val="0"/>
              </a:spcAft>
              <a:buSzPts val="990"/>
              <a:buNone/>
            </a:pPr>
            <a:r>
              <a:t/>
            </a:r>
            <a:endParaRPr sz="2520"/>
          </a:p>
        </p:txBody>
      </p:sp>
      <p:sp>
        <p:nvSpPr>
          <p:cNvPr id="448" name="Google Shape;448;p39"/>
          <p:cNvSpPr txBox="1"/>
          <p:nvPr/>
        </p:nvSpPr>
        <p:spPr>
          <a:xfrm>
            <a:off x="551175" y="1205600"/>
            <a:ext cx="4823400" cy="2658300"/>
          </a:xfrm>
          <a:prstGeom prst="rect">
            <a:avLst/>
          </a:prstGeom>
          <a:solidFill>
            <a:srgbClr val="E9E6D7"/>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74">
                <a:solidFill>
                  <a:srgbClr val="2B3E74"/>
                </a:solidFill>
                <a:latin typeface="Press Start 2P"/>
                <a:ea typeface="Press Start 2P"/>
                <a:cs typeface="Press Start 2P"/>
                <a:sym typeface="Press Start 2P"/>
              </a:rPr>
              <a:t> </a:t>
            </a:r>
            <a:r>
              <a:rPr lang="en" sz="1074">
                <a:solidFill>
                  <a:srgbClr val="2B3E74"/>
                </a:solidFill>
                <a:latin typeface="Press Start 2P"/>
                <a:ea typeface="Press Start 2P"/>
                <a:cs typeface="Press Start 2P"/>
                <a:sym typeface="Press Start 2P"/>
              </a:rPr>
              <a:t>Juan Soto ALONE increases the playoff percentage by ~4%</a:t>
            </a:r>
            <a:endParaRPr sz="1074">
              <a:solidFill>
                <a:srgbClr val="2B3E74"/>
              </a:solidFill>
              <a:latin typeface="Press Start 2P"/>
              <a:ea typeface="Press Start 2P"/>
              <a:cs typeface="Press Start 2P"/>
              <a:sym typeface="Press Start 2P"/>
            </a:endParaRPr>
          </a:p>
          <a:p>
            <a:pPr indent="0" lvl="0" marL="0" rtl="0" algn="l">
              <a:lnSpc>
                <a:spcPct val="115000"/>
              </a:lnSpc>
              <a:spcBef>
                <a:spcPts val="1200"/>
              </a:spcBef>
              <a:spcAft>
                <a:spcPts val="0"/>
              </a:spcAft>
              <a:buClr>
                <a:schemeClr val="dk1"/>
              </a:buClr>
              <a:buSzPts val="1100"/>
              <a:buFont typeface="Arial"/>
              <a:buNone/>
            </a:pPr>
            <a:r>
              <a:rPr lang="en" sz="1074">
                <a:solidFill>
                  <a:srgbClr val="2B3E74"/>
                </a:solidFill>
                <a:latin typeface="Press Start 2P"/>
                <a:ea typeface="Press Start 2P"/>
                <a:cs typeface="Press Start 2P"/>
                <a:sym typeface="Press Start 2P"/>
              </a:rPr>
              <a:t> Shows an accurate depiction of a player who will significantly make immense impact, yet does not overtake the model significantly</a:t>
            </a:r>
            <a:endParaRPr sz="1074">
              <a:solidFill>
                <a:srgbClr val="2B3E74"/>
              </a:solidFill>
              <a:latin typeface="Press Start 2P"/>
              <a:ea typeface="Press Start 2P"/>
              <a:cs typeface="Press Start 2P"/>
              <a:sym typeface="Press Start 2P"/>
            </a:endParaRPr>
          </a:p>
          <a:p>
            <a:pPr indent="0" lvl="0" marL="0" rtl="0" algn="l">
              <a:lnSpc>
                <a:spcPct val="115000"/>
              </a:lnSpc>
              <a:spcBef>
                <a:spcPts val="1200"/>
              </a:spcBef>
              <a:spcAft>
                <a:spcPts val="0"/>
              </a:spcAft>
              <a:buClr>
                <a:schemeClr val="dk1"/>
              </a:buClr>
              <a:buSzPts val="1100"/>
              <a:buFont typeface="Arial"/>
              <a:buNone/>
            </a:pPr>
            <a:r>
              <a:rPr lang="en" sz="1074">
                <a:solidFill>
                  <a:srgbClr val="2B3E74"/>
                </a:solidFill>
                <a:latin typeface="Press Start 2P"/>
                <a:ea typeface="Press Start 2P"/>
                <a:cs typeface="Press Start 2P"/>
                <a:sym typeface="Press Start 2P"/>
              </a:rPr>
              <a:t> WAR matters but its not everything on teams for determining regular season success</a:t>
            </a:r>
            <a:endParaRPr sz="1074">
              <a:solidFill>
                <a:srgbClr val="2B3E74"/>
              </a:solidFill>
              <a:latin typeface="Press Start 2P"/>
              <a:ea typeface="Press Start 2P"/>
              <a:cs typeface="Press Start 2P"/>
              <a:sym typeface="Press Start 2P"/>
            </a:endParaRPr>
          </a:p>
          <a:p>
            <a:pPr indent="0" lvl="0" marL="0" rtl="0" algn="l">
              <a:lnSpc>
                <a:spcPct val="115000"/>
              </a:lnSpc>
              <a:spcBef>
                <a:spcPts val="1200"/>
              </a:spcBef>
              <a:spcAft>
                <a:spcPts val="1200"/>
              </a:spcAft>
              <a:buClr>
                <a:schemeClr val="dk1"/>
              </a:buClr>
              <a:buSzPts val="1100"/>
              <a:buFont typeface="Arial"/>
              <a:buNone/>
            </a:pPr>
            <a:r>
              <a:rPr lang="en" sz="1074">
                <a:solidFill>
                  <a:srgbClr val="2B3E74"/>
                </a:solidFill>
                <a:latin typeface="Press Start 2P"/>
                <a:ea typeface="Press Start 2P"/>
                <a:cs typeface="Press Start 2P"/>
                <a:sym typeface="Press Start 2P"/>
              </a:rPr>
              <a:t> A Machine Learning Model gives a team scalable tools used to measure/simulate roster moves and assess playoff probabilities, this helps front offices</a:t>
            </a:r>
            <a:endParaRPr sz="1600">
              <a:solidFill>
                <a:schemeClr val="dk2"/>
              </a:solidFill>
            </a:endParaRPr>
          </a:p>
        </p:txBody>
      </p:sp>
      <p:sp>
        <p:nvSpPr>
          <p:cNvPr id="449" name="Google Shape;449;p39"/>
          <p:cNvSpPr txBox="1"/>
          <p:nvPr/>
        </p:nvSpPr>
        <p:spPr>
          <a:xfrm>
            <a:off x="439425" y="411800"/>
            <a:ext cx="8898600" cy="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20">
                <a:solidFill>
                  <a:srgbClr val="2B3E74"/>
                </a:solidFill>
                <a:latin typeface="Press Start 2P"/>
                <a:ea typeface="Press Start 2P"/>
                <a:cs typeface="Press Start 2P"/>
                <a:sym typeface="Press Start 2P"/>
              </a:rPr>
              <a:t>Final Conclusions and takeaways:</a:t>
            </a:r>
            <a:endParaRPr sz="2020">
              <a:solidFill>
                <a:srgbClr val="2B3E74"/>
              </a:solidFill>
              <a:latin typeface="Press Start 2P"/>
              <a:ea typeface="Press Start 2P"/>
              <a:cs typeface="Press Start 2P"/>
              <a:sym typeface="Press Start 2P"/>
            </a:endParaRPr>
          </a:p>
        </p:txBody>
      </p:sp>
      <p:pic>
        <p:nvPicPr>
          <p:cNvPr id="450" name="Google Shape;450;p39"/>
          <p:cNvPicPr preferRelativeResize="0"/>
          <p:nvPr/>
        </p:nvPicPr>
        <p:blipFill rotWithShape="1">
          <a:blip r:embed="rId3">
            <a:alphaModFix/>
          </a:blip>
          <a:srcRect b="0" l="11213" r="6094" t="4297"/>
          <a:stretch/>
        </p:blipFill>
        <p:spPr>
          <a:xfrm>
            <a:off x="5374575" y="1496633"/>
            <a:ext cx="3319975" cy="3204343"/>
          </a:xfrm>
          <a:prstGeom prst="rect">
            <a:avLst/>
          </a:prstGeom>
          <a:noFill/>
          <a:ln>
            <a:noFill/>
          </a:ln>
        </p:spPr>
      </p:pic>
      <p:pic>
        <p:nvPicPr>
          <p:cNvPr id="451" name="Google Shape;451;p39"/>
          <p:cNvPicPr preferRelativeResize="0"/>
          <p:nvPr/>
        </p:nvPicPr>
        <p:blipFill>
          <a:blip r:embed="rId4">
            <a:alphaModFix/>
          </a:blip>
          <a:stretch>
            <a:fillRect/>
          </a:stretch>
        </p:blipFill>
        <p:spPr>
          <a:xfrm>
            <a:off x="551175" y="1268875"/>
            <a:ext cx="180125" cy="185986"/>
          </a:xfrm>
          <a:prstGeom prst="rect">
            <a:avLst/>
          </a:prstGeom>
          <a:noFill/>
          <a:ln>
            <a:noFill/>
          </a:ln>
        </p:spPr>
      </p:pic>
      <p:pic>
        <p:nvPicPr>
          <p:cNvPr id="452" name="Google Shape;452;p39"/>
          <p:cNvPicPr preferRelativeResize="0"/>
          <p:nvPr/>
        </p:nvPicPr>
        <p:blipFill>
          <a:blip r:embed="rId4">
            <a:alphaModFix/>
          </a:blip>
          <a:stretch>
            <a:fillRect/>
          </a:stretch>
        </p:blipFill>
        <p:spPr>
          <a:xfrm>
            <a:off x="551175" y="1816325"/>
            <a:ext cx="180125" cy="185986"/>
          </a:xfrm>
          <a:prstGeom prst="rect">
            <a:avLst/>
          </a:prstGeom>
          <a:noFill/>
          <a:ln>
            <a:noFill/>
          </a:ln>
        </p:spPr>
      </p:pic>
      <p:pic>
        <p:nvPicPr>
          <p:cNvPr id="453" name="Google Shape;453;p39"/>
          <p:cNvPicPr preferRelativeResize="0"/>
          <p:nvPr/>
        </p:nvPicPr>
        <p:blipFill>
          <a:blip r:embed="rId4">
            <a:alphaModFix/>
          </a:blip>
          <a:stretch>
            <a:fillRect/>
          </a:stretch>
        </p:blipFill>
        <p:spPr>
          <a:xfrm>
            <a:off x="551175" y="2735825"/>
            <a:ext cx="180125" cy="185986"/>
          </a:xfrm>
          <a:prstGeom prst="rect">
            <a:avLst/>
          </a:prstGeom>
          <a:noFill/>
          <a:ln>
            <a:noFill/>
          </a:ln>
        </p:spPr>
      </p:pic>
      <p:pic>
        <p:nvPicPr>
          <p:cNvPr id="454" name="Google Shape;454;p39"/>
          <p:cNvPicPr preferRelativeResize="0"/>
          <p:nvPr/>
        </p:nvPicPr>
        <p:blipFill>
          <a:blip r:embed="rId4">
            <a:alphaModFix/>
          </a:blip>
          <a:stretch>
            <a:fillRect/>
          </a:stretch>
        </p:blipFill>
        <p:spPr>
          <a:xfrm>
            <a:off x="551175" y="3440750"/>
            <a:ext cx="180125" cy="18598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458" name="Shape 458"/>
        <p:cNvGrpSpPr/>
        <p:nvPr/>
      </p:nvGrpSpPr>
      <p:grpSpPr>
        <a:xfrm>
          <a:off x="0" y="0"/>
          <a:ext cx="0" cy="0"/>
          <a:chOff x="0" y="0"/>
          <a:chExt cx="0" cy="0"/>
        </a:xfrm>
      </p:grpSpPr>
      <p:pic>
        <p:nvPicPr>
          <p:cNvPr id="459" name="Google Shape;459;p40" title="IMG_7423.png"/>
          <p:cNvPicPr preferRelativeResize="0"/>
          <p:nvPr/>
        </p:nvPicPr>
        <p:blipFill rotWithShape="1">
          <a:blip r:embed="rId3">
            <a:alphaModFix/>
          </a:blip>
          <a:srcRect b="19277" l="0" r="0" t="19795"/>
          <a:stretch/>
        </p:blipFill>
        <p:spPr>
          <a:xfrm>
            <a:off x="0" y="0"/>
            <a:ext cx="2572150" cy="2358625"/>
          </a:xfrm>
          <a:prstGeom prst="rect">
            <a:avLst/>
          </a:prstGeom>
          <a:noFill/>
          <a:ln>
            <a:noFill/>
          </a:ln>
        </p:spPr>
      </p:pic>
      <p:pic>
        <p:nvPicPr>
          <p:cNvPr id="460" name="Google Shape;460;p40" title="IMG_7424.png"/>
          <p:cNvPicPr preferRelativeResize="0"/>
          <p:nvPr/>
        </p:nvPicPr>
        <p:blipFill rotWithShape="1">
          <a:blip r:embed="rId4">
            <a:alphaModFix/>
          </a:blip>
          <a:srcRect b="23755" l="0" r="0" t="23918"/>
          <a:stretch/>
        </p:blipFill>
        <p:spPr>
          <a:xfrm>
            <a:off x="5742223" y="1289924"/>
            <a:ext cx="3401776" cy="3853573"/>
          </a:xfrm>
          <a:prstGeom prst="rect">
            <a:avLst/>
          </a:prstGeom>
          <a:noFill/>
          <a:ln>
            <a:noFill/>
          </a:ln>
        </p:spPr>
      </p:pic>
      <p:pic>
        <p:nvPicPr>
          <p:cNvPr id="461" name="Google Shape;461;p40" title="IMG_7441.png"/>
          <p:cNvPicPr preferRelativeResize="0"/>
          <p:nvPr/>
        </p:nvPicPr>
        <p:blipFill rotWithShape="1">
          <a:blip r:embed="rId5">
            <a:alphaModFix/>
          </a:blip>
          <a:srcRect b="32644" l="0" r="0" t="32960"/>
          <a:stretch/>
        </p:blipFill>
        <p:spPr>
          <a:xfrm>
            <a:off x="6054300" y="-97475"/>
            <a:ext cx="3089700" cy="2300616"/>
          </a:xfrm>
          <a:prstGeom prst="rect">
            <a:avLst/>
          </a:prstGeom>
          <a:noFill/>
          <a:ln>
            <a:noFill/>
          </a:ln>
        </p:spPr>
      </p:pic>
      <p:pic>
        <p:nvPicPr>
          <p:cNvPr id="462" name="Google Shape;462;p40" title="IMG_7437.png"/>
          <p:cNvPicPr preferRelativeResize="0"/>
          <p:nvPr/>
        </p:nvPicPr>
        <p:blipFill rotWithShape="1">
          <a:blip r:embed="rId6">
            <a:alphaModFix/>
          </a:blip>
          <a:srcRect b="19325" l="0" r="0" t="19109"/>
          <a:stretch/>
        </p:blipFill>
        <p:spPr>
          <a:xfrm>
            <a:off x="0" y="2358625"/>
            <a:ext cx="2089397" cy="2784876"/>
          </a:xfrm>
          <a:prstGeom prst="rect">
            <a:avLst/>
          </a:prstGeom>
          <a:noFill/>
          <a:ln>
            <a:noFill/>
          </a:ln>
        </p:spPr>
      </p:pic>
      <p:pic>
        <p:nvPicPr>
          <p:cNvPr id="463" name="Google Shape;463;p40" title="IMG_7420.jpeg"/>
          <p:cNvPicPr preferRelativeResize="0"/>
          <p:nvPr/>
        </p:nvPicPr>
        <p:blipFill rotWithShape="1">
          <a:blip r:embed="rId7">
            <a:alphaModFix/>
          </a:blip>
          <a:srcRect b="0" l="13636" r="0" t="0"/>
          <a:stretch/>
        </p:blipFill>
        <p:spPr>
          <a:xfrm>
            <a:off x="2572150" y="-173300"/>
            <a:ext cx="3482148" cy="2531923"/>
          </a:xfrm>
          <a:prstGeom prst="rect">
            <a:avLst/>
          </a:prstGeom>
          <a:noFill/>
          <a:ln>
            <a:noFill/>
          </a:ln>
        </p:spPr>
      </p:pic>
      <p:pic>
        <p:nvPicPr>
          <p:cNvPr id="464" name="Google Shape;464;p40" title="IMG_7440.png"/>
          <p:cNvPicPr preferRelativeResize="0"/>
          <p:nvPr/>
        </p:nvPicPr>
        <p:blipFill rotWithShape="1">
          <a:blip r:embed="rId8">
            <a:alphaModFix/>
          </a:blip>
          <a:srcRect b="32243" l="0" r="0" t="33308"/>
          <a:stretch/>
        </p:blipFill>
        <p:spPr>
          <a:xfrm>
            <a:off x="2089400" y="2358625"/>
            <a:ext cx="3734328" cy="2784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468" name="Shape 468"/>
        <p:cNvGrpSpPr/>
        <p:nvPr/>
      </p:nvGrpSpPr>
      <p:grpSpPr>
        <a:xfrm>
          <a:off x="0" y="0"/>
          <a:ext cx="0" cy="0"/>
          <a:chOff x="0" y="0"/>
          <a:chExt cx="0" cy="0"/>
        </a:xfrm>
      </p:grpSpPr>
      <p:sp>
        <p:nvSpPr>
          <p:cNvPr id="469" name="Google Shape;469;p41"/>
          <p:cNvSpPr txBox="1"/>
          <p:nvPr>
            <p:ph idx="4294967295" type="body"/>
          </p:nvPr>
        </p:nvSpPr>
        <p:spPr>
          <a:xfrm>
            <a:off x="311700" y="273275"/>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470" name="Google Shape;470;p41"/>
          <p:cNvSpPr txBox="1"/>
          <p:nvPr/>
        </p:nvSpPr>
        <p:spPr>
          <a:xfrm>
            <a:off x="3037825" y="2035950"/>
            <a:ext cx="2951100" cy="10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8602C"/>
                </a:solidFill>
                <a:latin typeface="Press Start 2P"/>
                <a:ea typeface="Press Start 2P"/>
                <a:cs typeface="Press Start 2P"/>
                <a:sym typeface="Press Start 2P"/>
              </a:rPr>
              <a:t>GAME OVER</a:t>
            </a:r>
            <a:endParaRPr sz="2400">
              <a:solidFill>
                <a:srgbClr val="E8602C"/>
              </a:solidFill>
              <a:latin typeface="Press Start 2P"/>
              <a:ea typeface="Press Start 2P"/>
              <a:cs typeface="Press Start 2P"/>
              <a:sym typeface="Press Start 2P"/>
            </a:endParaRPr>
          </a:p>
        </p:txBody>
      </p:sp>
      <p:pic>
        <p:nvPicPr>
          <p:cNvPr id="471" name="Google Shape;471;p41"/>
          <p:cNvPicPr preferRelativeResize="0"/>
          <p:nvPr/>
        </p:nvPicPr>
        <p:blipFill>
          <a:blip r:embed="rId3">
            <a:alphaModFix/>
          </a:blip>
          <a:stretch>
            <a:fillRect/>
          </a:stretch>
        </p:blipFill>
        <p:spPr>
          <a:xfrm>
            <a:off x="6480400" y="2333932"/>
            <a:ext cx="1916650" cy="2463275"/>
          </a:xfrm>
          <a:prstGeom prst="rect">
            <a:avLst/>
          </a:prstGeom>
          <a:noFill/>
          <a:ln>
            <a:noFill/>
          </a:ln>
        </p:spPr>
      </p:pic>
      <p:pic>
        <p:nvPicPr>
          <p:cNvPr id="472" name="Google Shape;472;p41"/>
          <p:cNvPicPr preferRelativeResize="0"/>
          <p:nvPr/>
        </p:nvPicPr>
        <p:blipFill>
          <a:blip r:embed="rId4">
            <a:alphaModFix/>
          </a:blip>
          <a:stretch>
            <a:fillRect/>
          </a:stretch>
        </p:blipFill>
        <p:spPr>
          <a:xfrm>
            <a:off x="690800" y="2437500"/>
            <a:ext cx="1703227" cy="225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470"/>
                                        </p:tgtEl>
                                      </p:cBhvr>
                                    </p:animEffect>
                                    <p:set>
                                      <p:cBhvr>
                                        <p:cTn dur="1" fill="hold">
                                          <p:stCondLst>
                                            <p:cond delay="1000"/>
                                          </p:stCondLst>
                                        </p:cTn>
                                        <p:tgtEl>
                                          <p:spTgt spid="470"/>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000"/>
                                        <p:tgtEl>
                                          <p:spTgt spid="470"/>
                                        </p:tgtEl>
                                      </p:cBhvr>
                                    </p:animEffect>
                                    <p:set>
                                      <p:cBhvr>
                                        <p:cTn dur="1" fill="hold">
                                          <p:stCondLst>
                                            <p:cond delay="1000"/>
                                          </p:stCondLst>
                                        </p:cTn>
                                        <p:tgtEl>
                                          <p:spTgt spid="470"/>
                                        </p:tgtEl>
                                        <p:attrNameLst>
                                          <p:attrName>style.visibility</p:attrName>
                                        </p:attrNameLst>
                                      </p:cBhvr>
                                      <p:to>
                                        <p:strVal val="hidden"/>
                                      </p:to>
                                    </p:se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87" name="Shape 87"/>
        <p:cNvGrpSpPr/>
        <p:nvPr/>
      </p:nvGrpSpPr>
      <p:grpSpPr>
        <a:xfrm>
          <a:off x="0" y="0"/>
          <a:ext cx="0" cy="0"/>
          <a:chOff x="0" y="0"/>
          <a:chExt cx="0" cy="0"/>
        </a:xfrm>
      </p:grpSpPr>
      <p:sp>
        <p:nvSpPr>
          <p:cNvPr id="88" name="Google Shape;88;p15"/>
          <p:cNvSpPr txBox="1"/>
          <p:nvPr>
            <p:ph idx="1" type="body"/>
          </p:nvPr>
        </p:nvSpPr>
        <p:spPr>
          <a:xfrm>
            <a:off x="311700" y="273275"/>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89" name="Google Shape;89;p15"/>
          <p:cNvSpPr txBox="1"/>
          <p:nvPr/>
        </p:nvSpPr>
        <p:spPr>
          <a:xfrm>
            <a:off x="3641825" y="1279500"/>
            <a:ext cx="4995600" cy="3338700"/>
          </a:xfrm>
          <a:prstGeom prst="rect">
            <a:avLst/>
          </a:prstGeom>
          <a:solidFill>
            <a:srgbClr val="E9E6D7"/>
          </a:solidFill>
          <a:ln cap="flat" cmpd="sng" w="114300">
            <a:solidFill>
              <a:srgbClr val="E9E6D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74">
                <a:solidFill>
                  <a:srgbClr val="2B3E74"/>
                </a:solidFill>
                <a:latin typeface="Press Start 2P"/>
                <a:ea typeface="Press Start 2P"/>
                <a:cs typeface="Press Start 2P"/>
                <a:sym typeface="Press Start 2P"/>
              </a:rPr>
              <a:t> </a:t>
            </a:r>
            <a:r>
              <a:rPr lang="en" sz="974">
                <a:solidFill>
                  <a:srgbClr val="2B3E74"/>
                </a:solidFill>
                <a:latin typeface="Press Start 2P"/>
                <a:ea typeface="Press Start 2P"/>
                <a:cs typeface="Press Start 2P"/>
                <a:sym typeface="Press Start 2P"/>
              </a:rPr>
              <a:t>Build a Neural Network that predicts playoff probability in the NY Mets given their sighing of megastar </a:t>
            </a:r>
            <a:r>
              <a:rPr i="1" lang="en" sz="974">
                <a:solidFill>
                  <a:srgbClr val="2B3E74"/>
                </a:solidFill>
                <a:latin typeface="Press Start 2P"/>
                <a:ea typeface="Press Start 2P"/>
                <a:cs typeface="Press Start 2P"/>
                <a:sym typeface="Press Start 2P"/>
              </a:rPr>
              <a:t>Juan Soto</a:t>
            </a:r>
            <a:endParaRPr i="1" sz="974">
              <a:solidFill>
                <a:srgbClr val="2B3E74"/>
              </a:solidFill>
              <a:latin typeface="Press Start 2P"/>
              <a:ea typeface="Press Start 2P"/>
              <a:cs typeface="Press Start 2P"/>
              <a:sym typeface="Press Start 2P"/>
            </a:endParaRPr>
          </a:p>
          <a:p>
            <a:pPr indent="0" lvl="0" marL="0" rtl="0" algn="l">
              <a:lnSpc>
                <a:spcPct val="115000"/>
              </a:lnSpc>
              <a:spcBef>
                <a:spcPts val="1200"/>
              </a:spcBef>
              <a:spcAft>
                <a:spcPts val="0"/>
              </a:spcAft>
              <a:buClr>
                <a:schemeClr val="dk1"/>
              </a:buClr>
              <a:buSzPts val="1100"/>
              <a:buFont typeface="Arial"/>
              <a:buNone/>
            </a:pPr>
            <a:r>
              <a:rPr lang="en" sz="974">
                <a:solidFill>
                  <a:srgbClr val="2B3E74"/>
                </a:solidFill>
                <a:latin typeface="Press Start 2P"/>
                <a:ea typeface="Press Start 2P"/>
                <a:cs typeface="Press Start 2P"/>
                <a:sym typeface="Press Start 2P"/>
              </a:rPr>
              <a:t> Compare the 2024 Roster for 2024 NY Mets both with and without Soto to quantify his production mathematically</a:t>
            </a:r>
            <a:endParaRPr sz="974">
              <a:solidFill>
                <a:srgbClr val="2B3E74"/>
              </a:solidFill>
              <a:latin typeface="Press Start 2P"/>
              <a:ea typeface="Press Start 2P"/>
              <a:cs typeface="Press Start 2P"/>
              <a:sym typeface="Press Start 2P"/>
            </a:endParaRPr>
          </a:p>
          <a:p>
            <a:pPr indent="0" lvl="0" marL="0" rtl="0" algn="l">
              <a:lnSpc>
                <a:spcPct val="115000"/>
              </a:lnSpc>
              <a:spcBef>
                <a:spcPts val="1200"/>
              </a:spcBef>
              <a:spcAft>
                <a:spcPts val="0"/>
              </a:spcAft>
              <a:buClr>
                <a:schemeClr val="dk1"/>
              </a:buClr>
              <a:buSzPts val="1100"/>
              <a:buFont typeface="Arial"/>
              <a:buNone/>
            </a:pPr>
            <a:r>
              <a:rPr lang="en" sz="974">
                <a:solidFill>
                  <a:srgbClr val="2B3E74"/>
                </a:solidFill>
                <a:latin typeface="Press Start 2P"/>
                <a:ea typeface="Press Start 2P"/>
                <a:cs typeface="Press Start 2P"/>
                <a:sym typeface="Press Start 2P"/>
              </a:rPr>
              <a:t> Integrate historical team data from between the years 2000-2024 </a:t>
            </a:r>
            <a:r>
              <a:rPr lang="en" sz="874">
                <a:solidFill>
                  <a:srgbClr val="2B3E74"/>
                </a:solidFill>
                <a:latin typeface="Press Start 2P"/>
                <a:ea typeface="Press Start 2P"/>
                <a:cs typeface="Press Start 2P"/>
                <a:sym typeface="Press Start 2P"/>
              </a:rPr>
              <a:t>(there is reason behind this selection)</a:t>
            </a:r>
            <a:endParaRPr sz="874">
              <a:solidFill>
                <a:srgbClr val="2B3E74"/>
              </a:solidFill>
              <a:latin typeface="Press Start 2P"/>
              <a:ea typeface="Press Start 2P"/>
              <a:cs typeface="Press Start 2P"/>
              <a:sym typeface="Press Start 2P"/>
            </a:endParaRPr>
          </a:p>
          <a:p>
            <a:pPr indent="0" lvl="0" marL="0" rtl="0" algn="l">
              <a:lnSpc>
                <a:spcPct val="115000"/>
              </a:lnSpc>
              <a:spcBef>
                <a:spcPts val="1200"/>
              </a:spcBef>
              <a:spcAft>
                <a:spcPts val="0"/>
              </a:spcAft>
              <a:buClr>
                <a:schemeClr val="dk1"/>
              </a:buClr>
              <a:buSzPts val="1100"/>
              <a:buFont typeface="Arial"/>
              <a:buNone/>
            </a:pPr>
            <a:r>
              <a:rPr lang="en" sz="974">
                <a:solidFill>
                  <a:srgbClr val="2B3E74"/>
                </a:solidFill>
                <a:latin typeface="Press Start 2P"/>
                <a:ea typeface="Press Start 2P"/>
                <a:cs typeface="Press Start 2P"/>
                <a:sym typeface="Press Start 2P"/>
              </a:rPr>
              <a:t> Begin to understand patterns and have code make accurate justified predictions based off real baseball sabermetrics</a:t>
            </a:r>
            <a:endParaRPr sz="974">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t/>
            </a:r>
            <a:endParaRPr sz="1600">
              <a:solidFill>
                <a:schemeClr val="dk2"/>
              </a:solidFill>
            </a:endParaRPr>
          </a:p>
        </p:txBody>
      </p:sp>
      <p:pic>
        <p:nvPicPr>
          <p:cNvPr id="90" name="Google Shape;90;p15"/>
          <p:cNvPicPr preferRelativeResize="0"/>
          <p:nvPr/>
        </p:nvPicPr>
        <p:blipFill>
          <a:blip r:embed="rId4">
            <a:alphaModFix/>
          </a:blip>
          <a:stretch>
            <a:fillRect/>
          </a:stretch>
        </p:blipFill>
        <p:spPr>
          <a:xfrm>
            <a:off x="374225" y="879650"/>
            <a:ext cx="2864275" cy="3949050"/>
          </a:xfrm>
          <a:prstGeom prst="rect">
            <a:avLst/>
          </a:prstGeom>
          <a:noFill/>
          <a:ln>
            <a:noFill/>
          </a:ln>
        </p:spPr>
      </p:pic>
      <p:sp>
        <p:nvSpPr>
          <p:cNvPr id="91" name="Google Shape;91;p15"/>
          <p:cNvSpPr txBox="1"/>
          <p:nvPr/>
        </p:nvSpPr>
        <p:spPr>
          <a:xfrm>
            <a:off x="3929825" y="571350"/>
            <a:ext cx="4419600" cy="54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20">
                <a:solidFill>
                  <a:srgbClr val="E8602C"/>
                </a:solidFill>
                <a:latin typeface="Press Start 2P"/>
                <a:ea typeface="Press Start 2P"/>
                <a:cs typeface="Press Start 2P"/>
                <a:sym typeface="Press Start 2P"/>
              </a:rPr>
              <a:t>Project Goals</a:t>
            </a:r>
            <a:endParaRPr sz="2320">
              <a:solidFill>
                <a:srgbClr val="E8602C"/>
              </a:solidFill>
              <a:latin typeface="Press Start 2P"/>
              <a:ea typeface="Press Start 2P"/>
              <a:cs typeface="Press Start 2P"/>
              <a:sym typeface="Press Start 2P"/>
            </a:endParaRPr>
          </a:p>
        </p:txBody>
      </p:sp>
      <p:sp>
        <p:nvSpPr>
          <p:cNvPr id="92" name="Google Shape;92;p15"/>
          <p:cNvSpPr txBox="1"/>
          <p:nvPr>
            <p:ph type="title"/>
          </p:nvPr>
        </p:nvSpPr>
        <p:spPr>
          <a:xfrm>
            <a:off x="3958825" y="5559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solidFill>
                  <a:srgbClr val="2B3E74"/>
                </a:solidFill>
                <a:latin typeface="Press Start 2P"/>
                <a:ea typeface="Press Start 2P"/>
                <a:cs typeface="Press Start 2P"/>
                <a:sym typeface="Press Start 2P"/>
              </a:rPr>
              <a:t>Project Goals</a:t>
            </a:r>
            <a:endParaRPr sz="2320">
              <a:solidFill>
                <a:srgbClr val="2B3E74"/>
              </a:solidFill>
              <a:latin typeface="Press Start 2P"/>
              <a:ea typeface="Press Start 2P"/>
              <a:cs typeface="Press Start 2P"/>
              <a:sym typeface="Press Start 2P"/>
            </a:endParaRPr>
          </a:p>
        </p:txBody>
      </p:sp>
      <p:sp>
        <p:nvSpPr>
          <p:cNvPr id="93" name="Google Shape;93;p15"/>
          <p:cNvSpPr txBox="1"/>
          <p:nvPr/>
        </p:nvSpPr>
        <p:spPr>
          <a:xfrm>
            <a:off x="633000" y="1530650"/>
            <a:ext cx="7431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B3E74"/>
                </a:solidFill>
                <a:latin typeface="Press Start 2P"/>
                <a:ea typeface="Press Start 2P"/>
                <a:cs typeface="Press Start 2P"/>
                <a:sym typeface="Press Start 2P"/>
              </a:rPr>
              <a:t>.288 BA</a:t>
            </a:r>
            <a:endParaRPr sz="600">
              <a:solidFill>
                <a:srgbClr val="2B3E74"/>
              </a:solidFill>
              <a:latin typeface="Press Start 2P"/>
              <a:ea typeface="Press Start 2P"/>
              <a:cs typeface="Press Start 2P"/>
              <a:sym typeface="Press Start 2P"/>
            </a:endParaRPr>
          </a:p>
        </p:txBody>
      </p:sp>
      <p:pic>
        <p:nvPicPr>
          <p:cNvPr id="94" name="Google Shape;94;p15"/>
          <p:cNvPicPr preferRelativeResize="0"/>
          <p:nvPr/>
        </p:nvPicPr>
        <p:blipFill>
          <a:blip r:embed="rId5">
            <a:alphaModFix/>
          </a:blip>
          <a:stretch>
            <a:fillRect/>
          </a:stretch>
        </p:blipFill>
        <p:spPr>
          <a:xfrm>
            <a:off x="3641825" y="1309362"/>
            <a:ext cx="180125" cy="186010"/>
          </a:xfrm>
          <a:prstGeom prst="rect">
            <a:avLst/>
          </a:prstGeom>
          <a:noFill/>
          <a:ln>
            <a:noFill/>
          </a:ln>
        </p:spPr>
      </p:pic>
      <p:pic>
        <p:nvPicPr>
          <p:cNvPr id="95" name="Google Shape;95;p15"/>
          <p:cNvPicPr preferRelativeResize="0"/>
          <p:nvPr/>
        </p:nvPicPr>
        <p:blipFill>
          <a:blip r:embed="rId5">
            <a:alphaModFix/>
          </a:blip>
          <a:stretch>
            <a:fillRect/>
          </a:stretch>
        </p:blipFill>
        <p:spPr>
          <a:xfrm>
            <a:off x="3641825" y="2135087"/>
            <a:ext cx="180125" cy="186010"/>
          </a:xfrm>
          <a:prstGeom prst="rect">
            <a:avLst/>
          </a:prstGeom>
          <a:noFill/>
          <a:ln>
            <a:noFill/>
          </a:ln>
        </p:spPr>
      </p:pic>
      <p:pic>
        <p:nvPicPr>
          <p:cNvPr id="96" name="Google Shape;96;p15"/>
          <p:cNvPicPr preferRelativeResize="0"/>
          <p:nvPr/>
        </p:nvPicPr>
        <p:blipFill>
          <a:blip r:embed="rId5">
            <a:alphaModFix/>
          </a:blip>
          <a:stretch>
            <a:fillRect/>
          </a:stretch>
        </p:blipFill>
        <p:spPr>
          <a:xfrm>
            <a:off x="3641825" y="2814800"/>
            <a:ext cx="180125" cy="186010"/>
          </a:xfrm>
          <a:prstGeom prst="rect">
            <a:avLst/>
          </a:prstGeom>
          <a:noFill/>
          <a:ln>
            <a:noFill/>
          </a:ln>
        </p:spPr>
      </p:pic>
      <p:pic>
        <p:nvPicPr>
          <p:cNvPr id="97" name="Google Shape;97;p15"/>
          <p:cNvPicPr preferRelativeResize="0"/>
          <p:nvPr/>
        </p:nvPicPr>
        <p:blipFill>
          <a:blip r:embed="rId5">
            <a:alphaModFix/>
          </a:blip>
          <a:stretch>
            <a:fillRect/>
          </a:stretch>
        </p:blipFill>
        <p:spPr>
          <a:xfrm>
            <a:off x="3641825" y="3494512"/>
            <a:ext cx="180125" cy="186010"/>
          </a:xfrm>
          <a:prstGeom prst="rect">
            <a:avLst/>
          </a:prstGeom>
          <a:noFill/>
          <a:ln>
            <a:noFill/>
          </a:ln>
        </p:spPr>
      </p:pic>
      <p:sp>
        <p:nvSpPr>
          <p:cNvPr id="98" name="Google Shape;98;p15"/>
          <p:cNvSpPr txBox="1"/>
          <p:nvPr/>
        </p:nvSpPr>
        <p:spPr>
          <a:xfrm>
            <a:off x="726275" y="879650"/>
            <a:ext cx="9375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B3E74"/>
                </a:solidFill>
                <a:latin typeface="Press Start 2P"/>
                <a:ea typeface="Press Start 2P"/>
                <a:cs typeface="Press Start 2P"/>
                <a:sym typeface="Press Start 2P"/>
              </a:rPr>
              <a:t>.419 OBP</a:t>
            </a:r>
            <a:endParaRPr sz="600">
              <a:solidFill>
                <a:srgbClr val="2B3E74"/>
              </a:solidFill>
              <a:latin typeface="Press Start 2P"/>
              <a:ea typeface="Press Start 2P"/>
              <a:cs typeface="Press Start 2P"/>
              <a:sym typeface="Press Start 2P"/>
            </a:endParaRPr>
          </a:p>
        </p:txBody>
      </p:sp>
      <p:pic>
        <p:nvPicPr>
          <p:cNvPr id="99" name="Google Shape;99;p15"/>
          <p:cNvPicPr preferRelativeResize="0"/>
          <p:nvPr/>
        </p:nvPicPr>
        <p:blipFill>
          <a:blip r:embed="rId6">
            <a:alphaModFix/>
          </a:blip>
          <a:stretch>
            <a:fillRect/>
          </a:stretch>
        </p:blipFill>
        <p:spPr>
          <a:xfrm rot="-740766">
            <a:off x="7877225" y="3940175"/>
            <a:ext cx="781504" cy="814401"/>
          </a:xfrm>
          <a:prstGeom prst="rect">
            <a:avLst/>
          </a:prstGeom>
          <a:noFill/>
          <a:ln>
            <a:noFill/>
          </a:ln>
        </p:spPr>
      </p:pic>
      <p:sp>
        <p:nvSpPr>
          <p:cNvPr id="100" name="Google Shape;100;p15"/>
          <p:cNvSpPr txBox="1"/>
          <p:nvPr/>
        </p:nvSpPr>
        <p:spPr>
          <a:xfrm>
            <a:off x="1696350" y="370250"/>
            <a:ext cx="9375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B3E74"/>
                </a:solidFill>
                <a:latin typeface="Press Start 2P"/>
                <a:ea typeface="Press Start 2P"/>
                <a:cs typeface="Press Start 2P"/>
                <a:sym typeface="Press Start 2P"/>
              </a:rPr>
              <a:t>.989 OPS</a:t>
            </a:r>
            <a:endParaRPr sz="600">
              <a:solidFill>
                <a:srgbClr val="2B3E74"/>
              </a:solidFill>
              <a:latin typeface="Press Start 2P"/>
              <a:ea typeface="Press Start 2P"/>
              <a:cs typeface="Press Start 2P"/>
              <a:sym typeface="Press Start 2P"/>
            </a:endParaRPr>
          </a:p>
        </p:txBody>
      </p:sp>
      <p:sp>
        <p:nvSpPr>
          <p:cNvPr id="101" name="Google Shape;101;p15"/>
          <p:cNvSpPr txBox="1"/>
          <p:nvPr/>
        </p:nvSpPr>
        <p:spPr>
          <a:xfrm>
            <a:off x="2704313" y="961125"/>
            <a:ext cx="9375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B3E74"/>
                </a:solidFill>
                <a:latin typeface="Press Start 2P"/>
                <a:ea typeface="Press Start 2P"/>
                <a:cs typeface="Press Start 2P"/>
                <a:sym typeface="Press Start 2P"/>
              </a:rPr>
              <a:t>41 HR</a:t>
            </a:r>
            <a:endParaRPr sz="600">
              <a:solidFill>
                <a:srgbClr val="2B3E74"/>
              </a:solidFill>
              <a:latin typeface="Press Start 2P"/>
              <a:ea typeface="Press Start 2P"/>
              <a:cs typeface="Press Start 2P"/>
              <a:sym typeface="Press Start 2P"/>
            </a:endParaRPr>
          </a:p>
        </p:txBody>
      </p:sp>
      <p:sp>
        <p:nvSpPr>
          <p:cNvPr id="102" name="Google Shape;102;p15"/>
          <p:cNvSpPr txBox="1"/>
          <p:nvPr/>
        </p:nvSpPr>
        <p:spPr>
          <a:xfrm>
            <a:off x="2704325" y="1522575"/>
            <a:ext cx="9375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B3E74"/>
                </a:solidFill>
                <a:latin typeface="Press Start 2P"/>
                <a:ea typeface="Press Start 2P"/>
                <a:cs typeface="Press Start 2P"/>
                <a:sym typeface="Press Start 2P"/>
              </a:rPr>
              <a:t>109 RBI</a:t>
            </a:r>
            <a:endParaRPr sz="600">
              <a:solidFill>
                <a:srgbClr val="2B3E74"/>
              </a:solidFill>
              <a:latin typeface="Press Start 2P"/>
              <a:ea typeface="Press Start 2P"/>
              <a:cs typeface="Press Start 2P"/>
              <a:sym typeface="Press Start 2P"/>
            </a:endParaRPr>
          </a:p>
        </p:txBody>
      </p:sp>
      <p:sp>
        <p:nvSpPr>
          <p:cNvPr id="103" name="Google Shape;103;p15"/>
          <p:cNvSpPr/>
          <p:nvPr/>
        </p:nvSpPr>
        <p:spPr>
          <a:xfrm rot="-500339">
            <a:off x="1110424" y="1075528"/>
            <a:ext cx="358189" cy="423300"/>
          </a:xfrm>
          <a:prstGeom prst="lightningBolt">
            <a:avLst/>
          </a:prstGeom>
          <a:solidFill>
            <a:schemeClr val="lt2"/>
          </a:solidFill>
          <a:ln cap="flat" cmpd="sng" w="19050">
            <a:solidFill>
              <a:srgbClr val="2B3E74"/>
            </a:solidFill>
            <a:prstDash val="solid"/>
            <a:round/>
            <a:headEnd len="sm" w="sm" type="none"/>
            <a:tailEnd len="sm" w="sm" type="none"/>
          </a:ln>
          <a:effectLst>
            <a:outerShdw blurRad="257175" rotWithShape="0" algn="bl" dir="6840000" dist="104775">
              <a:srgbClr val="000000">
                <a:alpha val="6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5"/>
          <p:cNvSpPr/>
          <p:nvPr/>
        </p:nvSpPr>
        <p:spPr>
          <a:xfrm rot="-435043">
            <a:off x="1189407" y="1685172"/>
            <a:ext cx="293080" cy="255304"/>
          </a:xfrm>
          <a:prstGeom prst="lightningBolt">
            <a:avLst/>
          </a:prstGeom>
          <a:solidFill>
            <a:schemeClr val="lt2"/>
          </a:solidFill>
          <a:ln cap="flat" cmpd="sng" w="19050">
            <a:solidFill>
              <a:srgbClr val="E8602C"/>
            </a:solidFill>
            <a:prstDash val="solid"/>
            <a:round/>
            <a:headEnd len="sm" w="sm" type="none"/>
            <a:tailEnd len="sm" w="sm" type="none"/>
          </a:ln>
          <a:effectLst>
            <a:outerShdw blurRad="142875" rotWithShape="0" algn="bl" dir="8460000" dist="123825">
              <a:srgbClr val="000000">
                <a:alpha val="63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5"/>
          <p:cNvSpPr/>
          <p:nvPr/>
        </p:nvSpPr>
        <p:spPr>
          <a:xfrm rot="2990216">
            <a:off x="1910841" y="642626"/>
            <a:ext cx="334651" cy="231761"/>
          </a:xfrm>
          <a:prstGeom prst="lightningBolt">
            <a:avLst/>
          </a:prstGeom>
          <a:solidFill>
            <a:schemeClr val="lt1"/>
          </a:solidFill>
          <a:ln cap="flat" cmpd="sng" w="19050">
            <a:solidFill>
              <a:srgbClr val="E8602C"/>
            </a:solidFill>
            <a:prstDash val="solid"/>
            <a:round/>
            <a:headEnd len="sm" w="sm" type="none"/>
            <a:tailEnd len="sm" w="sm" type="none"/>
          </a:ln>
          <a:effectLst>
            <a:outerShdw blurRad="228600" rotWithShape="0" algn="bl" dir="12000000" dist="142875">
              <a:srgbClr val="000000">
                <a:alpha val="7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5"/>
          <p:cNvSpPr/>
          <p:nvPr/>
        </p:nvSpPr>
        <p:spPr>
          <a:xfrm rot="4729983">
            <a:off x="2450656" y="1083977"/>
            <a:ext cx="288586" cy="461695"/>
          </a:xfrm>
          <a:prstGeom prst="lightningBolt">
            <a:avLst/>
          </a:prstGeom>
          <a:solidFill>
            <a:schemeClr val="lt2"/>
          </a:solidFill>
          <a:ln cap="flat" cmpd="sng" w="19050">
            <a:solidFill>
              <a:srgbClr val="2B3E74"/>
            </a:solidFill>
            <a:prstDash val="solid"/>
            <a:round/>
            <a:headEnd len="sm" w="sm" type="none"/>
            <a:tailEnd len="sm" w="sm" type="none"/>
          </a:ln>
          <a:effectLst>
            <a:outerShdw blurRad="57150" rotWithShape="0" algn="bl" dir="2154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5"/>
          <p:cNvSpPr/>
          <p:nvPr/>
        </p:nvSpPr>
        <p:spPr>
          <a:xfrm rot="5687728">
            <a:off x="2408136" y="1652612"/>
            <a:ext cx="322971" cy="320423"/>
          </a:xfrm>
          <a:prstGeom prst="lightningBolt">
            <a:avLst/>
          </a:prstGeom>
          <a:solidFill>
            <a:schemeClr val="lt2"/>
          </a:solidFill>
          <a:ln cap="flat" cmpd="sng" w="19050">
            <a:solidFill>
              <a:srgbClr val="E8602C"/>
            </a:solidFill>
            <a:prstDash val="solid"/>
            <a:round/>
            <a:headEnd len="sm" w="sm" type="none"/>
            <a:tailEnd len="sm" w="sm" type="none"/>
          </a:ln>
          <a:effectLst>
            <a:outerShdw blurRad="57150" rotWithShape="0" algn="bl" dir="9600000" dist="1143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8" name="Google Shape;108;p15"/>
          <p:cNvPicPr preferRelativeResize="0"/>
          <p:nvPr/>
        </p:nvPicPr>
        <p:blipFill rotWithShape="1">
          <a:blip r:embed="rId7">
            <a:alphaModFix/>
          </a:blip>
          <a:srcRect b="64186" l="38836" r="38942" t="34430"/>
          <a:stretch/>
        </p:blipFill>
        <p:spPr>
          <a:xfrm>
            <a:off x="3872225" y="995758"/>
            <a:ext cx="4086026" cy="18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600"/>
                                        <p:tgtEl>
                                          <p:spTgt spid="90"/>
                                        </p:tgtEl>
                                        <p:attrNameLst>
                                          <p:attrName>ppt_w</p:attrName>
                                        </p:attrNameLst>
                                      </p:cBhvr>
                                      <p:tavLst>
                                        <p:tav fmla="" tm="0">
                                          <p:val>
                                            <p:strVal val="0"/>
                                          </p:val>
                                        </p:tav>
                                        <p:tav fmla="" tm="100000">
                                          <p:val>
                                            <p:strVal val="#ppt_w"/>
                                          </p:val>
                                        </p:tav>
                                      </p:tavLst>
                                    </p:anim>
                                    <p:anim calcmode="lin" valueType="num">
                                      <p:cBhvr additive="base">
                                        <p:cTn dur="600"/>
                                        <p:tgtEl>
                                          <p:spTgt spid="90"/>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476" name="Shape 476"/>
        <p:cNvGrpSpPr/>
        <p:nvPr/>
      </p:nvGrpSpPr>
      <p:grpSpPr>
        <a:xfrm>
          <a:off x="0" y="0"/>
          <a:ext cx="0" cy="0"/>
          <a:chOff x="0" y="0"/>
          <a:chExt cx="0" cy="0"/>
        </a:xfrm>
      </p:grpSpPr>
      <p:sp>
        <p:nvSpPr>
          <p:cNvPr id="477" name="Google Shape;477;p42"/>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78" name="Google Shape;478;p42"/>
          <p:cNvSpPr txBox="1"/>
          <p:nvPr/>
        </p:nvSpPr>
        <p:spPr>
          <a:xfrm>
            <a:off x="418675" y="354250"/>
            <a:ext cx="3921600" cy="3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B3E74"/>
                </a:solidFill>
                <a:latin typeface="Press Start 2P"/>
                <a:ea typeface="Press Start 2P"/>
                <a:cs typeface="Press Start 2P"/>
                <a:sym typeface="Press Start 2P"/>
              </a:rPr>
              <a:t>I </a:t>
            </a:r>
            <a:r>
              <a:rPr lang="en" sz="700">
                <a:solidFill>
                  <a:srgbClr val="2B3E74"/>
                </a:solidFill>
                <a:latin typeface="Press Start 2P"/>
                <a:ea typeface="Press Start 2P"/>
                <a:cs typeface="Press Start 2P"/>
                <a:sym typeface="Press Start 2P"/>
              </a:rPr>
              <a:t>don't</a:t>
            </a:r>
            <a:r>
              <a:rPr lang="en" sz="700">
                <a:solidFill>
                  <a:srgbClr val="2B3E74"/>
                </a:solidFill>
                <a:latin typeface="Press Start 2P"/>
                <a:ea typeface="Press Start 2P"/>
                <a:cs typeface="Press Start 2P"/>
                <a:sym typeface="Press Start 2P"/>
              </a:rPr>
              <a:t> know when </a:t>
            </a:r>
            <a:r>
              <a:rPr lang="en" sz="700">
                <a:solidFill>
                  <a:srgbClr val="2B3E74"/>
                </a:solidFill>
                <a:latin typeface="Press Start 2P"/>
                <a:ea typeface="Press Start 2P"/>
                <a:cs typeface="Press Start 2P"/>
                <a:sym typeface="Press Start 2P"/>
              </a:rPr>
              <a:t>you'll</a:t>
            </a:r>
            <a:r>
              <a:rPr lang="en" sz="700">
                <a:solidFill>
                  <a:srgbClr val="2B3E74"/>
                </a:solidFill>
                <a:latin typeface="Press Start 2P"/>
                <a:ea typeface="Press Start 2P"/>
                <a:cs typeface="Press Start 2P"/>
                <a:sym typeface="Press Start 2P"/>
              </a:rPr>
              <a:t> see this or even if you ever will, but in the </a:t>
            </a:r>
            <a:r>
              <a:rPr lang="en" sz="700">
                <a:solidFill>
                  <a:srgbClr val="2B3E74"/>
                </a:solidFill>
                <a:latin typeface="Press Start 2P"/>
                <a:ea typeface="Press Start 2P"/>
                <a:cs typeface="Press Start 2P"/>
                <a:sym typeface="Press Start 2P"/>
              </a:rPr>
              <a:t>off chance</a:t>
            </a:r>
            <a:r>
              <a:rPr lang="en" sz="700">
                <a:solidFill>
                  <a:srgbClr val="2B3E74"/>
                </a:solidFill>
                <a:latin typeface="Press Start 2P"/>
                <a:ea typeface="Press Start 2P"/>
                <a:cs typeface="Press Start 2P"/>
                <a:sym typeface="Press Start 2P"/>
              </a:rPr>
              <a:t> you do. I just wanted to go back and add a slide showing the aftermath and just tell you how proud I am of you. You went up there like you owned the place and left like you did too. You were a natural. Every word that came out of your mouth had me falling even MORE in love with you (which is crazy to say bc i mean </a:t>
            </a:r>
            <a:r>
              <a:rPr lang="en" sz="700">
                <a:solidFill>
                  <a:srgbClr val="2B3E74"/>
                </a:solidFill>
                <a:latin typeface="Press Start 2P"/>
                <a:ea typeface="Press Start 2P"/>
                <a:cs typeface="Press Start 2P"/>
                <a:sym typeface="Press Start 2P"/>
              </a:rPr>
              <a:t>c'mon</a:t>
            </a:r>
            <a:r>
              <a:rPr lang="en" sz="700">
                <a:solidFill>
                  <a:srgbClr val="2B3E74"/>
                </a:solidFill>
                <a:latin typeface="Press Start 2P"/>
                <a:ea typeface="Press Start 2P"/>
                <a:cs typeface="Press Start 2P"/>
                <a:sym typeface="Press Start 2P"/>
              </a:rPr>
              <a:t> i already love you to the max.) But you are an actual genius Matt. Not only that but the way you carry yourself and can change the mood of any room is just so attractive, wow. Don’t ever ever ever doubt yourself. </a:t>
            </a:r>
            <a:r>
              <a:rPr lang="en" sz="700">
                <a:solidFill>
                  <a:srgbClr val="2B3E74"/>
                </a:solidFill>
                <a:latin typeface="Press Start 2P"/>
                <a:ea typeface="Press Start 2P"/>
                <a:cs typeface="Press Start 2P"/>
                <a:sym typeface="Press Start 2P"/>
              </a:rPr>
              <a:t>I'm</a:t>
            </a:r>
            <a:r>
              <a:rPr lang="en" sz="700">
                <a:solidFill>
                  <a:srgbClr val="2B3E74"/>
                </a:solidFill>
                <a:latin typeface="Press Start 2P"/>
                <a:ea typeface="Press Start 2P"/>
                <a:cs typeface="Press Start 2P"/>
                <a:sym typeface="Press Start 2P"/>
              </a:rPr>
              <a:t> not just saying this,but you can truly do anything you put your mind to. Words </a:t>
            </a:r>
            <a:r>
              <a:rPr lang="en" sz="700">
                <a:solidFill>
                  <a:srgbClr val="2B3E74"/>
                </a:solidFill>
                <a:latin typeface="Press Start 2P"/>
                <a:ea typeface="Press Start 2P"/>
                <a:cs typeface="Press Start 2P"/>
                <a:sym typeface="Press Start 2P"/>
              </a:rPr>
              <a:t>cannot</a:t>
            </a:r>
            <a:r>
              <a:rPr lang="en" sz="700">
                <a:solidFill>
                  <a:srgbClr val="2B3E74"/>
                </a:solidFill>
                <a:latin typeface="Press Start 2P"/>
                <a:ea typeface="Press Start 2P"/>
                <a:cs typeface="Press Start 2P"/>
                <a:sym typeface="Press Start 2P"/>
              </a:rPr>
              <a:t> describe how proud i am of you. We walked decked out in all mets, and had a lot of stares and laughs, but i </a:t>
            </a:r>
            <a:r>
              <a:rPr lang="en" sz="700">
                <a:solidFill>
                  <a:srgbClr val="2B3E74"/>
                </a:solidFill>
                <a:latin typeface="Press Start 2P"/>
                <a:ea typeface="Press Start 2P"/>
                <a:cs typeface="Press Start 2P"/>
                <a:sym typeface="Press Start 2P"/>
              </a:rPr>
              <a:t>wouldn't</a:t>
            </a:r>
            <a:r>
              <a:rPr lang="en" sz="700">
                <a:solidFill>
                  <a:srgbClr val="2B3E74"/>
                </a:solidFill>
                <a:latin typeface="Press Start 2P"/>
                <a:ea typeface="Press Start 2P"/>
                <a:cs typeface="Press Start 2P"/>
                <a:sym typeface="Press Start 2P"/>
              </a:rPr>
              <a:t> do that with anybody else. Who </a:t>
            </a:r>
            <a:r>
              <a:rPr lang="en" sz="700">
                <a:solidFill>
                  <a:srgbClr val="2B3E74"/>
                </a:solidFill>
                <a:latin typeface="Press Start 2P"/>
                <a:ea typeface="Press Start 2P"/>
                <a:cs typeface="Press Start 2P"/>
                <a:sym typeface="Press Start 2P"/>
              </a:rPr>
              <a:t>would've</a:t>
            </a:r>
            <a:r>
              <a:rPr lang="en" sz="700">
                <a:solidFill>
                  <a:srgbClr val="2B3E74"/>
                </a:solidFill>
                <a:latin typeface="Press Start 2P"/>
                <a:ea typeface="Press Start 2P"/>
                <a:cs typeface="Press Start 2P"/>
                <a:sym typeface="Press Start 2P"/>
              </a:rPr>
              <a:t> thought that a neural network would make me look at you in such a new way. I love </a:t>
            </a:r>
            <a:r>
              <a:rPr lang="en" sz="700">
                <a:solidFill>
                  <a:srgbClr val="2B3E74"/>
                </a:solidFill>
                <a:latin typeface="Press Start 2P"/>
                <a:ea typeface="Press Start 2P"/>
                <a:cs typeface="Press Start 2P"/>
                <a:sym typeface="Press Start 2P"/>
              </a:rPr>
              <a:t>everything</a:t>
            </a:r>
            <a:r>
              <a:rPr lang="en" sz="700">
                <a:solidFill>
                  <a:srgbClr val="2B3E74"/>
                </a:solidFill>
                <a:latin typeface="Press Start 2P"/>
                <a:ea typeface="Press Start 2P"/>
                <a:cs typeface="Press Start 2P"/>
                <a:sym typeface="Press Start 2P"/>
              </a:rPr>
              <a:t> about you and I would love to spend the rest of my life decked out in mets with you. I am more than with that. As long as </a:t>
            </a:r>
            <a:r>
              <a:rPr lang="en" sz="700">
                <a:solidFill>
                  <a:srgbClr val="2B3E74"/>
                </a:solidFill>
                <a:latin typeface="Press Start 2P"/>
                <a:ea typeface="Press Start 2P"/>
                <a:cs typeface="Press Start 2P"/>
                <a:sym typeface="Press Start 2P"/>
              </a:rPr>
              <a:t>it's</a:t>
            </a:r>
            <a:r>
              <a:rPr lang="en" sz="700">
                <a:solidFill>
                  <a:srgbClr val="2B3E74"/>
                </a:solidFill>
                <a:latin typeface="Press Start 2P"/>
                <a:ea typeface="Press Start 2P"/>
                <a:cs typeface="Press Start 2P"/>
                <a:sym typeface="Press Start 2P"/>
              </a:rPr>
              <a:t> with you. But srsly bro you when up there and took </a:t>
            </a:r>
            <a:r>
              <a:rPr lang="en" sz="700">
                <a:solidFill>
                  <a:srgbClr val="2B3E74"/>
                </a:solidFill>
                <a:latin typeface="Press Start 2P"/>
                <a:ea typeface="Press Start 2P"/>
                <a:cs typeface="Press Start 2P"/>
                <a:sym typeface="Press Start 2P"/>
              </a:rPr>
              <a:t>everyone's</a:t>
            </a:r>
            <a:r>
              <a:rPr lang="en" sz="700">
                <a:solidFill>
                  <a:srgbClr val="2B3E74"/>
                </a:solidFill>
                <a:latin typeface="Press Start 2P"/>
                <a:ea typeface="Press Start 2P"/>
                <a:cs typeface="Press Start 2P"/>
                <a:sym typeface="Press Start 2P"/>
              </a:rPr>
              <a:t> breath away.ik nate lowkey sharted himself when he saw what you were </a:t>
            </a:r>
            <a:r>
              <a:rPr lang="en" sz="700">
                <a:solidFill>
                  <a:srgbClr val="2B3E74"/>
                </a:solidFill>
                <a:latin typeface="Press Start 2P"/>
                <a:ea typeface="Press Start 2P"/>
                <a:cs typeface="Press Start 2P"/>
                <a:sym typeface="Press Start 2P"/>
              </a:rPr>
              <a:t>bringing</a:t>
            </a:r>
            <a:r>
              <a:rPr lang="en" sz="700">
                <a:solidFill>
                  <a:srgbClr val="2B3E74"/>
                </a:solidFill>
                <a:latin typeface="Press Start 2P"/>
                <a:ea typeface="Press Start 2P"/>
                <a:cs typeface="Press Start 2P"/>
                <a:sym typeface="Press Start 2P"/>
              </a:rPr>
              <a:t> to the table. “poor is the pupil who does not surpass his master.” thats what was going through his mind. And you did just that. We will show our kid this presentation and force them to listen to me yap about how i fell even harder in love with their father on this day.mark my words i will never forget this. I am so </a:t>
            </a:r>
            <a:r>
              <a:rPr lang="en" sz="700">
                <a:solidFill>
                  <a:srgbClr val="2B3E74"/>
                </a:solidFill>
                <a:latin typeface="Press Start 2P"/>
                <a:ea typeface="Press Start 2P"/>
                <a:cs typeface="Press Start 2P"/>
                <a:sym typeface="Press Start 2P"/>
              </a:rPr>
              <a:t>unbelievably</a:t>
            </a:r>
            <a:r>
              <a:rPr lang="en" sz="700">
                <a:solidFill>
                  <a:srgbClr val="2B3E74"/>
                </a:solidFill>
                <a:latin typeface="Press Start 2P"/>
                <a:ea typeface="Press Start 2P"/>
                <a:cs typeface="Press Start 2P"/>
                <a:sym typeface="Press Start 2P"/>
              </a:rPr>
              <a:t> proud of you and i </a:t>
            </a:r>
            <a:r>
              <a:rPr lang="en" sz="700">
                <a:solidFill>
                  <a:srgbClr val="2B3E74"/>
                </a:solidFill>
                <a:latin typeface="Press Start 2P"/>
                <a:ea typeface="Press Start 2P"/>
                <a:cs typeface="Press Start 2P"/>
                <a:sym typeface="Press Start 2P"/>
              </a:rPr>
              <a:t>can't</a:t>
            </a:r>
            <a:r>
              <a:rPr lang="en" sz="700">
                <a:solidFill>
                  <a:srgbClr val="2B3E74"/>
                </a:solidFill>
                <a:latin typeface="Press Start 2P"/>
                <a:ea typeface="Press Start 2P"/>
                <a:cs typeface="Press Start 2P"/>
                <a:sym typeface="Press Start 2P"/>
              </a:rPr>
              <a:t> wait to be by your side for the next one. </a:t>
            </a:r>
            <a:endParaRPr sz="700">
              <a:solidFill>
                <a:srgbClr val="2B3E74"/>
              </a:solidFill>
              <a:latin typeface="Press Start 2P"/>
              <a:ea typeface="Press Start 2P"/>
              <a:cs typeface="Press Start 2P"/>
              <a:sym typeface="Press Start 2P"/>
            </a:endParaRPr>
          </a:p>
        </p:txBody>
      </p:sp>
      <p:pic>
        <p:nvPicPr>
          <p:cNvPr id="479" name="Google Shape;479;p42"/>
          <p:cNvPicPr preferRelativeResize="0"/>
          <p:nvPr/>
        </p:nvPicPr>
        <p:blipFill>
          <a:blip r:embed="rId3">
            <a:alphaModFix/>
          </a:blip>
          <a:stretch>
            <a:fillRect/>
          </a:stretch>
        </p:blipFill>
        <p:spPr>
          <a:xfrm rot="-5400000">
            <a:off x="6069424" y="1922051"/>
            <a:ext cx="1326075" cy="2869973"/>
          </a:xfrm>
          <a:prstGeom prst="rect">
            <a:avLst/>
          </a:prstGeom>
          <a:noFill/>
          <a:ln>
            <a:noFill/>
          </a:ln>
        </p:spPr>
      </p:pic>
      <p:pic>
        <p:nvPicPr>
          <p:cNvPr id="480" name="Google Shape;480;p42"/>
          <p:cNvPicPr preferRelativeResize="0"/>
          <p:nvPr/>
        </p:nvPicPr>
        <p:blipFill>
          <a:blip r:embed="rId4">
            <a:alphaModFix/>
          </a:blip>
          <a:stretch>
            <a:fillRect/>
          </a:stretch>
        </p:blipFill>
        <p:spPr>
          <a:xfrm>
            <a:off x="7196367" y="552188"/>
            <a:ext cx="1511624" cy="2015498"/>
          </a:xfrm>
          <a:prstGeom prst="rect">
            <a:avLst/>
          </a:prstGeom>
          <a:noFill/>
          <a:ln>
            <a:noFill/>
          </a:ln>
        </p:spPr>
      </p:pic>
      <p:pic>
        <p:nvPicPr>
          <p:cNvPr id="481" name="Google Shape;481;p42" title="Untitled design.gif"/>
          <p:cNvPicPr preferRelativeResize="0"/>
          <p:nvPr/>
        </p:nvPicPr>
        <p:blipFill rotWithShape="1">
          <a:blip r:embed="rId5">
            <a:alphaModFix/>
          </a:blip>
          <a:srcRect b="1951" l="22287" r="22464" t="0"/>
          <a:stretch/>
        </p:blipFill>
        <p:spPr>
          <a:xfrm>
            <a:off x="5976974" y="556249"/>
            <a:ext cx="1131099" cy="2007364"/>
          </a:xfrm>
          <a:prstGeom prst="rect">
            <a:avLst/>
          </a:prstGeom>
          <a:noFill/>
          <a:ln>
            <a:noFill/>
          </a:ln>
        </p:spPr>
      </p:pic>
      <p:pic>
        <p:nvPicPr>
          <p:cNvPr id="482" name="Google Shape;482;p42" title="Untitled design (1).gif"/>
          <p:cNvPicPr preferRelativeResize="0"/>
          <p:nvPr/>
        </p:nvPicPr>
        <p:blipFill rotWithShape="1">
          <a:blip r:embed="rId6">
            <a:alphaModFix/>
          </a:blip>
          <a:srcRect b="10239" l="27445" r="27803" t="10015"/>
          <a:stretch/>
        </p:blipFill>
        <p:spPr>
          <a:xfrm>
            <a:off x="4719675" y="556250"/>
            <a:ext cx="1131095" cy="2015500"/>
          </a:xfrm>
          <a:prstGeom prst="rect">
            <a:avLst/>
          </a:prstGeom>
          <a:noFill/>
          <a:ln>
            <a:noFill/>
          </a:ln>
        </p:spPr>
      </p:pic>
      <p:pic>
        <p:nvPicPr>
          <p:cNvPr id="483" name="Google Shape;483;p42"/>
          <p:cNvPicPr preferRelativeResize="0"/>
          <p:nvPr/>
        </p:nvPicPr>
        <p:blipFill rotWithShape="1">
          <a:blip r:embed="rId7">
            <a:alphaModFix/>
          </a:blip>
          <a:srcRect b="64186" l="38836" r="38942" t="34430"/>
          <a:stretch/>
        </p:blipFill>
        <p:spPr>
          <a:xfrm rot="5400000">
            <a:off x="2341863" y="2441747"/>
            <a:ext cx="4376223" cy="1860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112" name="Shape 112"/>
        <p:cNvGrpSpPr/>
        <p:nvPr/>
      </p:nvGrpSpPr>
      <p:grpSpPr>
        <a:xfrm>
          <a:off x="0" y="0"/>
          <a:ext cx="0" cy="0"/>
          <a:chOff x="0" y="0"/>
          <a:chExt cx="0" cy="0"/>
        </a:xfrm>
      </p:grpSpPr>
      <p:sp>
        <p:nvSpPr>
          <p:cNvPr id="113" name="Google Shape;113;p16"/>
          <p:cNvSpPr txBox="1"/>
          <p:nvPr/>
        </p:nvSpPr>
        <p:spPr>
          <a:xfrm>
            <a:off x="329250" y="326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
              <a:solidFill>
                <a:srgbClr val="2B3E74"/>
              </a:solidFill>
            </a:endParaRPr>
          </a:p>
        </p:txBody>
      </p:sp>
      <p:pic>
        <p:nvPicPr>
          <p:cNvPr id="114" name="Google Shape;114;p16"/>
          <p:cNvPicPr preferRelativeResize="0"/>
          <p:nvPr/>
        </p:nvPicPr>
        <p:blipFill>
          <a:blip r:embed="rId3">
            <a:alphaModFix/>
          </a:blip>
          <a:stretch>
            <a:fillRect/>
          </a:stretch>
        </p:blipFill>
        <p:spPr>
          <a:xfrm>
            <a:off x="425575" y="407225"/>
            <a:ext cx="2802775" cy="586625"/>
          </a:xfrm>
          <a:prstGeom prst="rect">
            <a:avLst/>
          </a:prstGeom>
          <a:noFill/>
          <a:ln>
            <a:noFill/>
          </a:ln>
        </p:spPr>
      </p:pic>
      <p:pic>
        <p:nvPicPr>
          <p:cNvPr id="115" name="Google Shape;115;p16"/>
          <p:cNvPicPr preferRelativeResize="0"/>
          <p:nvPr/>
        </p:nvPicPr>
        <p:blipFill>
          <a:blip r:embed="rId3">
            <a:alphaModFix/>
          </a:blip>
          <a:stretch>
            <a:fillRect/>
          </a:stretch>
        </p:blipFill>
        <p:spPr>
          <a:xfrm>
            <a:off x="1181500" y="1048175"/>
            <a:ext cx="2802775" cy="586625"/>
          </a:xfrm>
          <a:prstGeom prst="rect">
            <a:avLst/>
          </a:prstGeom>
          <a:noFill/>
          <a:ln>
            <a:noFill/>
          </a:ln>
        </p:spPr>
      </p:pic>
      <p:pic>
        <p:nvPicPr>
          <p:cNvPr id="116" name="Google Shape;116;p16"/>
          <p:cNvPicPr preferRelativeResize="0"/>
          <p:nvPr/>
        </p:nvPicPr>
        <p:blipFill>
          <a:blip r:embed="rId3">
            <a:alphaModFix/>
          </a:blip>
          <a:stretch>
            <a:fillRect/>
          </a:stretch>
        </p:blipFill>
        <p:spPr>
          <a:xfrm>
            <a:off x="1978163" y="1684038"/>
            <a:ext cx="2802775" cy="586625"/>
          </a:xfrm>
          <a:prstGeom prst="rect">
            <a:avLst/>
          </a:prstGeom>
          <a:noFill/>
          <a:ln>
            <a:noFill/>
          </a:ln>
        </p:spPr>
      </p:pic>
      <p:pic>
        <p:nvPicPr>
          <p:cNvPr id="117" name="Google Shape;117;p16"/>
          <p:cNvPicPr preferRelativeResize="0"/>
          <p:nvPr/>
        </p:nvPicPr>
        <p:blipFill>
          <a:blip r:embed="rId3">
            <a:alphaModFix/>
          </a:blip>
          <a:stretch>
            <a:fillRect/>
          </a:stretch>
        </p:blipFill>
        <p:spPr>
          <a:xfrm>
            <a:off x="2765363" y="2304163"/>
            <a:ext cx="2802775" cy="586625"/>
          </a:xfrm>
          <a:prstGeom prst="rect">
            <a:avLst/>
          </a:prstGeom>
          <a:noFill/>
          <a:ln>
            <a:noFill/>
          </a:ln>
        </p:spPr>
      </p:pic>
      <p:pic>
        <p:nvPicPr>
          <p:cNvPr id="118" name="Google Shape;118;p16"/>
          <p:cNvPicPr preferRelativeResize="0"/>
          <p:nvPr/>
        </p:nvPicPr>
        <p:blipFill>
          <a:blip r:embed="rId3">
            <a:alphaModFix/>
          </a:blip>
          <a:stretch>
            <a:fillRect/>
          </a:stretch>
        </p:blipFill>
        <p:spPr>
          <a:xfrm>
            <a:off x="3684075" y="2924300"/>
            <a:ext cx="2802775" cy="586625"/>
          </a:xfrm>
          <a:prstGeom prst="rect">
            <a:avLst/>
          </a:prstGeom>
          <a:noFill/>
          <a:ln>
            <a:noFill/>
          </a:ln>
        </p:spPr>
      </p:pic>
      <p:pic>
        <p:nvPicPr>
          <p:cNvPr id="119" name="Google Shape;119;p16"/>
          <p:cNvPicPr preferRelativeResize="0"/>
          <p:nvPr/>
        </p:nvPicPr>
        <p:blipFill>
          <a:blip r:embed="rId3">
            <a:alphaModFix/>
          </a:blip>
          <a:stretch>
            <a:fillRect/>
          </a:stretch>
        </p:blipFill>
        <p:spPr>
          <a:xfrm>
            <a:off x="5449725" y="4115463"/>
            <a:ext cx="2802775" cy="586625"/>
          </a:xfrm>
          <a:prstGeom prst="rect">
            <a:avLst/>
          </a:prstGeom>
          <a:noFill/>
          <a:ln>
            <a:noFill/>
          </a:ln>
        </p:spPr>
      </p:pic>
      <p:pic>
        <p:nvPicPr>
          <p:cNvPr id="120" name="Google Shape;120;p16"/>
          <p:cNvPicPr preferRelativeResize="0"/>
          <p:nvPr/>
        </p:nvPicPr>
        <p:blipFill>
          <a:blip r:embed="rId3">
            <a:alphaModFix/>
          </a:blip>
          <a:stretch>
            <a:fillRect/>
          </a:stretch>
        </p:blipFill>
        <p:spPr>
          <a:xfrm>
            <a:off x="4642300" y="3519888"/>
            <a:ext cx="2802775" cy="586625"/>
          </a:xfrm>
          <a:prstGeom prst="rect">
            <a:avLst/>
          </a:prstGeom>
          <a:noFill/>
          <a:ln>
            <a:noFill/>
          </a:ln>
        </p:spPr>
      </p:pic>
      <p:sp>
        <p:nvSpPr>
          <p:cNvPr id="121" name="Google Shape;121;p16"/>
          <p:cNvSpPr/>
          <p:nvPr/>
        </p:nvSpPr>
        <p:spPr>
          <a:xfrm>
            <a:off x="1897075" y="554450"/>
            <a:ext cx="11550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Press Start 2P"/>
                <a:ea typeface="Press Start 2P"/>
                <a:cs typeface="Press Start 2P"/>
                <a:sym typeface="Press Start 2P"/>
              </a:rPr>
              <a:t>Data Collection</a:t>
            </a:r>
            <a:endParaRPr sz="500">
              <a:latin typeface="Press Start 2P"/>
              <a:ea typeface="Press Start 2P"/>
              <a:cs typeface="Press Start 2P"/>
              <a:sym typeface="Press Start 2P"/>
            </a:endParaRPr>
          </a:p>
          <a:p>
            <a:pPr indent="0" lvl="0" marL="0" rtl="0" algn="ctr">
              <a:spcBef>
                <a:spcPts val="0"/>
              </a:spcBef>
              <a:spcAft>
                <a:spcPts val="0"/>
              </a:spcAft>
              <a:buNone/>
            </a:pPr>
            <a:r>
              <a:rPr lang="en" sz="600">
                <a:latin typeface="Press Start 2P"/>
                <a:ea typeface="Press Start 2P"/>
                <a:cs typeface="Press Start 2P"/>
                <a:sym typeface="Press Start 2P"/>
              </a:rPr>
              <a:t>(</a:t>
            </a:r>
            <a:r>
              <a:rPr lang="en" sz="400">
                <a:latin typeface="Press Start 2P"/>
                <a:ea typeface="Press Start 2P"/>
                <a:cs typeface="Press Start 2P"/>
                <a:sym typeface="Press Start 2P"/>
              </a:rPr>
              <a:t>offense,pitching, defense, playoffs) </a:t>
            </a:r>
            <a:endParaRPr sz="400">
              <a:latin typeface="Press Start 2P"/>
              <a:ea typeface="Press Start 2P"/>
              <a:cs typeface="Press Start 2P"/>
              <a:sym typeface="Press Start 2P"/>
            </a:endParaRPr>
          </a:p>
        </p:txBody>
      </p:sp>
      <p:sp>
        <p:nvSpPr>
          <p:cNvPr id="122" name="Google Shape;122;p16"/>
          <p:cNvSpPr/>
          <p:nvPr/>
        </p:nvSpPr>
        <p:spPr>
          <a:xfrm>
            <a:off x="2667000" y="1192850"/>
            <a:ext cx="11550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Press Start 2P"/>
                <a:ea typeface="Press Start 2P"/>
                <a:cs typeface="Press Start 2P"/>
                <a:sym typeface="Press Start 2P"/>
              </a:rPr>
              <a:t>Data Cleaning</a:t>
            </a:r>
            <a:endParaRPr sz="500">
              <a:latin typeface="Press Start 2P"/>
              <a:ea typeface="Press Start 2P"/>
              <a:cs typeface="Press Start 2P"/>
              <a:sym typeface="Press Start 2P"/>
            </a:endParaRPr>
          </a:p>
          <a:p>
            <a:pPr indent="0" lvl="0" marL="0" rtl="0" algn="l">
              <a:spcBef>
                <a:spcPts val="0"/>
              </a:spcBef>
              <a:spcAft>
                <a:spcPts val="0"/>
              </a:spcAft>
              <a:buNone/>
            </a:pPr>
            <a:r>
              <a:rPr lang="en" sz="400">
                <a:latin typeface="Press Start 2P"/>
                <a:ea typeface="Press Start 2P"/>
                <a:cs typeface="Press Start 2P"/>
                <a:sym typeface="Press Start 2P"/>
              </a:rPr>
              <a:t>+ </a:t>
            </a:r>
            <a:r>
              <a:rPr lang="en" sz="400">
                <a:latin typeface="Press Start 2P"/>
                <a:ea typeface="Press Start 2P"/>
                <a:cs typeface="Press Start 2P"/>
                <a:sym typeface="Press Start 2P"/>
              </a:rPr>
              <a:t>Merging, filling gaps, </a:t>
            </a:r>
            <a:r>
              <a:rPr lang="en" sz="400">
                <a:latin typeface="Press Start 2P"/>
                <a:ea typeface="Press Start 2P"/>
                <a:cs typeface="Press Start 2P"/>
                <a:sym typeface="Press Start 2P"/>
              </a:rPr>
              <a:t>standardizing</a:t>
            </a:r>
            <a:r>
              <a:rPr lang="en" sz="400">
                <a:latin typeface="Press Start 2P"/>
                <a:ea typeface="Press Start 2P"/>
                <a:cs typeface="Press Start 2P"/>
                <a:sym typeface="Press Start 2P"/>
              </a:rPr>
              <a:t> names</a:t>
            </a:r>
            <a:endParaRPr sz="200">
              <a:latin typeface="Press Start 2P"/>
              <a:ea typeface="Press Start 2P"/>
              <a:cs typeface="Press Start 2P"/>
              <a:sym typeface="Press Start 2P"/>
            </a:endParaRPr>
          </a:p>
        </p:txBody>
      </p:sp>
      <p:sp>
        <p:nvSpPr>
          <p:cNvPr id="123" name="Google Shape;123;p16"/>
          <p:cNvSpPr/>
          <p:nvPr/>
        </p:nvSpPr>
        <p:spPr>
          <a:xfrm>
            <a:off x="3480950" y="1831263"/>
            <a:ext cx="10941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Press Start 2P"/>
                <a:ea typeface="Press Start 2P"/>
                <a:cs typeface="Press Start 2P"/>
                <a:sym typeface="Press Start 2P"/>
              </a:rPr>
              <a:t>Feature Engineering</a:t>
            </a:r>
            <a:endParaRPr sz="500">
              <a:latin typeface="Press Start 2P"/>
              <a:ea typeface="Press Start 2P"/>
              <a:cs typeface="Press Start 2P"/>
              <a:sym typeface="Press Start 2P"/>
            </a:endParaRPr>
          </a:p>
          <a:p>
            <a:pPr indent="0" lvl="0" marL="0" rtl="0" algn="l">
              <a:spcBef>
                <a:spcPts val="0"/>
              </a:spcBef>
              <a:spcAft>
                <a:spcPts val="0"/>
              </a:spcAft>
              <a:buNone/>
            </a:pPr>
            <a:r>
              <a:rPr lang="en" sz="400">
                <a:latin typeface="Press Start 2P"/>
                <a:ea typeface="Press Start 2P"/>
                <a:cs typeface="Press Start 2P"/>
                <a:sym typeface="Press Start 2P"/>
              </a:rPr>
              <a:t>(17 Advanced Team-Level Stats)</a:t>
            </a:r>
            <a:endParaRPr sz="200">
              <a:latin typeface="Press Start 2P"/>
              <a:ea typeface="Press Start 2P"/>
              <a:cs typeface="Press Start 2P"/>
              <a:sym typeface="Press Start 2P"/>
            </a:endParaRPr>
          </a:p>
        </p:txBody>
      </p:sp>
      <p:sp>
        <p:nvSpPr>
          <p:cNvPr id="124" name="Google Shape;124;p16"/>
          <p:cNvSpPr/>
          <p:nvPr/>
        </p:nvSpPr>
        <p:spPr>
          <a:xfrm>
            <a:off x="4378275" y="2451375"/>
            <a:ext cx="9381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Press Start 2P"/>
                <a:ea typeface="Press Start 2P"/>
                <a:cs typeface="Press Start 2P"/>
                <a:sym typeface="Press Start 2P"/>
              </a:rPr>
              <a:t>Model Training</a:t>
            </a:r>
            <a:endParaRPr sz="500">
              <a:latin typeface="Press Start 2P"/>
              <a:ea typeface="Press Start 2P"/>
              <a:cs typeface="Press Start 2P"/>
              <a:sym typeface="Press Start 2P"/>
            </a:endParaRPr>
          </a:p>
          <a:p>
            <a:pPr indent="0" lvl="0" marL="0" rtl="0" algn="l">
              <a:spcBef>
                <a:spcPts val="0"/>
              </a:spcBef>
              <a:spcAft>
                <a:spcPts val="0"/>
              </a:spcAft>
              <a:buNone/>
            </a:pPr>
            <a:r>
              <a:rPr lang="en" sz="400">
                <a:latin typeface="Press Start 2P"/>
                <a:ea typeface="Press Start 2P"/>
                <a:cs typeface="Press Start 2P"/>
                <a:sym typeface="Press Start 2P"/>
              </a:rPr>
              <a:t>Neural Network (3 layers)</a:t>
            </a:r>
            <a:endParaRPr sz="200">
              <a:latin typeface="Press Start 2P"/>
              <a:ea typeface="Press Start 2P"/>
              <a:cs typeface="Press Start 2P"/>
              <a:sym typeface="Press Start 2P"/>
            </a:endParaRPr>
          </a:p>
        </p:txBody>
      </p:sp>
      <p:sp>
        <p:nvSpPr>
          <p:cNvPr id="125" name="Google Shape;125;p16"/>
          <p:cNvSpPr/>
          <p:nvPr/>
        </p:nvSpPr>
        <p:spPr>
          <a:xfrm>
            <a:off x="5316375" y="3071513"/>
            <a:ext cx="10134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Press Start 2P"/>
                <a:ea typeface="Press Start 2P"/>
                <a:cs typeface="Press Start 2P"/>
                <a:sym typeface="Press Start 2P"/>
              </a:rPr>
              <a:t> Prediction</a:t>
            </a:r>
            <a:endParaRPr sz="500">
              <a:latin typeface="Press Start 2P"/>
              <a:ea typeface="Press Start 2P"/>
              <a:cs typeface="Press Start 2P"/>
              <a:sym typeface="Press Start 2P"/>
            </a:endParaRPr>
          </a:p>
          <a:p>
            <a:pPr indent="0" lvl="0" marL="0" rtl="0" algn="l">
              <a:spcBef>
                <a:spcPts val="0"/>
              </a:spcBef>
              <a:spcAft>
                <a:spcPts val="0"/>
              </a:spcAft>
              <a:buNone/>
            </a:pPr>
            <a:r>
              <a:rPr lang="en" sz="400">
                <a:latin typeface="Press Start 2P"/>
                <a:ea typeface="Press Start 2P"/>
                <a:cs typeface="Press Start 2P"/>
                <a:sym typeface="Press Start 2P"/>
              </a:rPr>
              <a:t>(2024 Mets with and w/ Soto)</a:t>
            </a:r>
            <a:endParaRPr sz="200">
              <a:latin typeface="Press Start 2P"/>
              <a:ea typeface="Press Start 2P"/>
              <a:cs typeface="Press Start 2P"/>
              <a:sym typeface="Press Start 2P"/>
            </a:endParaRPr>
          </a:p>
        </p:txBody>
      </p:sp>
      <p:sp>
        <p:nvSpPr>
          <p:cNvPr id="126" name="Google Shape;126;p16"/>
          <p:cNvSpPr/>
          <p:nvPr/>
        </p:nvSpPr>
        <p:spPr>
          <a:xfrm>
            <a:off x="6167663" y="3689363"/>
            <a:ext cx="10941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Press Start 2P"/>
                <a:ea typeface="Press Start 2P"/>
                <a:cs typeface="Press Start 2P"/>
                <a:sym typeface="Press Start 2P"/>
              </a:rPr>
              <a:t>Visualization</a:t>
            </a:r>
            <a:endParaRPr sz="500">
              <a:latin typeface="Press Start 2P"/>
              <a:ea typeface="Press Start 2P"/>
              <a:cs typeface="Press Start 2P"/>
              <a:sym typeface="Press Start 2P"/>
            </a:endParaRPr>
          </a:p>
          <a:p>
            <a:pPr indent="0" lvl="0" marL="0" rtl="0" algn="l">
              <a:spcBef>
                <a:spcPts val="0"/>
              </a:spcBef>
              <a:spcAft>
                <a:spcPts val="0"/>
              </a:spcAft>
              <a:buNone/>
            </a:pPr>
            <a:r>
              <a:rPr lang="en" sz="400">
                <a:latin typeface="Press Start 2P"/>
                <a:ea typeface="Press Start 2P"/>
                <a:cs typeface="Press Start 2P"/>
                <a:sym typeface="Press Start 2P"/>
              </a:rPr>
              <a:t>(Charts + Custom flow diagrams) </a:t>
            </a:r>
            <a:endParaRPr sz="200">
              <a:latin typeface="Press Start 2P"/>
              <a:ea typeface="Press Start 2P"/>
              <a:cs typeface="Press Start 2P"/>
              <a:sym typeface="Press Start 2P"/>
            </a:endParaRPr>
          </a:p>
        </p:txBody>
      </p:sp>
      <p:sp>
        <p:nvSpPr>
          <p:cNvPr id="127" name="Google Shape;127;p16"/>
          <p:cNvSpPr/>
          <p:nvPr/>
        </p:nvSpPr>
        <p:spPr>
          <a:xfrm>
            <a:off x="6942575" y="4262675"/>
            <a:ext cx="10941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00">
                <a:latin typeface="Press Start 2P"/>
                <a:ea typeface="Press Start 2P"/>
                <a:cs typeface="Press Start 2P"/>
                <a:sym typeface="Press Start 2P"/>
              </a:rPr>
              <a:t>Presentation</a:t>
            </a:r>
            <a:endParaRPr sz="500">
              <a:latin typeface="Press Start 2P"/>
              <a:ea typeface="Press Start 2P"/>
              <a:cs typeface="Press Start 2P"/>
              <a:sym typeface="Press Start 2P"/>
            </a:endParaRPr>
          </a:p>
          <a:p>
            <a:pPr indent="0" lvl="0" marL="0" rtl="0" algn="l">
              <a:spcBef>
                <a:spcPts val="0"/>
              </a:spcBef>
              <a:spcAft>
                <a:spcPts val="0"/>
              </a:spcAft>
              <a:buNone/>
            </a:pPr>
            <a:r>
              <a:rPr lang="en" sz="400">
                <a:latin typeface="Press Start 2P"/>
                <a:ea typeface="Press Start 2P"/>
                <a:cs typeface="Press Start 2P"/>
                <a:sym typeface="Press Start 2P"/>
              </a:rPr>
              <a:t>(Mugridge Symposium on Mets Opening Day)</a:t>
            </a:r>
            <a:endParaRPr sz="200">
              <a:latin typeface="Press Start 2P"/>
              <a:ea typeface="Press Start 2P"/>
              <a:cs typeface="Press Start 2P"/>
              <a:sym typeface="Press Start 2P"/>
            </a:endParaRPr>
          </a:p>
        </p:txBody>
      </p:sp>
      <p:sp>
        <p:nvSpPr>
          <p:cNvPr id="128" name="Google Shape;128;p16"/>
          <p:cNvSpPr/>
          <p:nvPr/>
        </p:nvSpPr>
        <p:spPr>
          <a:xfrm rot="5400000">
            <a:off x="588400" y="963150"/>
            <a:ext cx="484200" cy="514500"/>
          </a:xfrm>
          <a:prstGeom prst="bentUpArrow">
            <a:avLst>
              <a:gd fmla="val 25000" name="adj1"/>
              <a:gd fmla="val 25000" name="adj2"/>
              <a:gd fmla="val 25000" name="adj3"/>
            </a:avLst>
          </a:prstGeom>
          <a:solidFill>
            <a:schemeClr val="lt2"/>
          </a:solidFill>
          <a:ln cap="flat" cmpd="sng" w="28575">
            <a:solidFill>
              <a:srgbClr val="E860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602C"/>
              </a:solidFill>
            </a:endParaRPr>
          </a:p>
        </p:txBody>
      </p:sp>
      <p:sp>
        <p:nvSpPr>
          <p:cNvPr id="129" name="Google Shape;129;p16"/>
          <p:cNvSpPr/>
          <p:nvPr/>
        </p:nvSpPr>
        <p:spPr>
          <a:xfrm rot="5400000">
            <a:off x="1340575" y="1619650"/>
            <a:ext cx="484200" cy="514500"/>
          </a:xfrm>
          <a:prstGeom prst="bentUpArrow">
            <a:avLst>
              <a:gd fmla="val 25000" name="adj1"/>
              <a:gd fmla="val 25000" name="adj2"/>
              <a:gd fmla="val 25000" name="adj3"/>
            </a:avLst>
          </a:prstGeom>
          <a:solidFill>
            <a:schemeClr val="lt2"/>
          </a:solidFill>
          <a:ln cap="flat" cmpd="sng" w="28575">
            <a:solidFill>
              <a:srgbClr val="2B3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602C"/>
              </a:solidFill>
            </a:endParaRPr>
          </a:p>
        </p:txBody>
      </p:sp>
      <p:sp>
        <p:nvSpPr>
          <p:cNvPr id="130" name="Google Shape;130;p16"/>
          <p:cNvSpPr/>
          <p:nvPr/>
        </p:nvSpPr>
        <p:spPr>
          <a:xfrm rot="5400000">
            <a:off x="2121925" y="2255525"/>
            <a:ext cx="484200" cy="514500"/>
          </a:xfrm>
          <a:prstGeom prst="bentUpArrow">
            <a:avLst>
              <a:gd fmla="val 25000" name="adj1"/>
              <a:gd fmla="val 25000" name="adj2"/>
              <a:gd fmla="val 25000" name="adj3"/>
            </a:avLst>
          </a:prstGeom>
          <a:solidFill>
            <a:schemeClr val="lt2"/>
          </a:solidFill>
          <a:ln cap="flat" cmpd="sng" w="28575">
            <a:solidFill>
              <a:srgbClr val="E860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602C"/>
              </a:solidFill>
            </a:endParaRPr>
          </a:p>
        </p:txBody>
      </p:sp>
      <p:sp>
        <p:nvSpPr>
          <p:cNvPr id="131" name="Google Shape;131;p16"/>
          <p:cNvSpPr/>
          <p:nvPr/>
        </p:nvSpPr>
        <p:spPr>
          <a:xfrm rot="5400000">
            <a:off x="3067225" y="2864375"/>
            <a:ext cx="484200" cy="514500"/>
          </a:xfrm>
          <a:prstGeom prst="bentUpArrow">
            <a:avLst>
              <a:gd fmla="val 25000" name="adj1"/>
              <a:gd fmla="val 25000" name="adj2"/>
              <a:gd fmla="val 25000" name="adj3"/>
            </a:avLst>
          </a:prstGeom>
          <a:solidFill>
            <a:schemeClr val="lt2"/>
          </a:solidFill>
          <a:ln cap="flat" cmpd="sng" w="28575">
            <a:solidFill>
              <a:srgbClr val="2B3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602C"/>
              </a:solidFill>
            </a:endParaRPr>
          </a:p>
        </p:txBody>
      </p:sp>
      <p:sp>
        <p:nvSpPr>
          <p:cNvPr id="132" name="Google Shape;132;p16"/>
          <p:cNvSpPr/>
          <p:nvPr/>
        </p:nvSpPr>
        <p:spPr>
          <a:xfrm rot="5400000">
            <a:off x="3999425" y="3529275"/>
            <a:ext cx="484200" cy="514500"/>
          </a:xfrm>
          <a:prstGeom prst="bentUpArrow">
            <a:avLst>
              <a:gd fmla="val 25000" name="adj1"/>
              <a:gd fmla="val 25000" name="adj2"/>
              <a:gd fmla="val 25000" name="adj3"/>
            </a:avLst>
          </a:prstGeom>
          <a:solidFill>
            <a:schemeClr val="lt2"/>
          </a:solidFill>
          <a:ln cap="flat" cmpd="sng" w="28575">
            <a:solidFill>
              <a:srgbClr val="E860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602C"/>
              </a:solidFill>
            </a:endParaRPr>
          </a:p>
        </p:txBody>
      </p:sp>
      <p:sp>
        <p:nvSpPr>
          <p:cNvPr id="133" name="Google Shape;133;p16"/>
          <p:cNvSpPr/>
          <p:nvPr/>
        </p:nvSpPr>
        <p:spPr>
          <a:xfrm rot="5400000">
            <a:off x="4843363" y="4100350"/>
            <a:ext cx="484200" cy="514500"/>
          </a:xfrm>
          <a:prstGeom prst="bentUpArrow">
            <a:avLst>
              <a:gd fmla="val 25000" name="adj1"/>
              <a:gd fmla="val 25000" name="adj2"/>
              <a:gd fmla="val 25000" name="adj3"/>
            </a:avLst>
          </a:prstGeom>
          <a:solidFill>
            <a:schemeClr val="lt2"/>
          </a:solidFill>
          <a:ln cap="flat" cmpd="sng" w="28575">
            <a:solidFill>
              <a:srgbClr val="2B3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8602C"/>
              </a:solidFill>
            </a:endParaRPr>
          </a:p>
        </p:txBody>
      </p:sp>
      <p:sp>
        <p:nvSpPr>
          <p:cNvPr id="134" name="Google Shape;134;p16"/>
          <p:cNvSpPr txBox="1"/>
          <p:nvPr/>
        </p:nvSpPr>
        <p:spPr>
          <a:xfrm>
            <a:off x="4736563" y="489650"/>
            <a:ext cx="422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
                <a:solidFill>
                  <a:srgbClr val="E8602C"/>
                </a:solidFill>
                <a:latin typeface="Press Start 2P"/>
                <a:ea typeface="Press Start 2P"/>
                <a:cs typeface="Press Start 2P"/>
                <a:sym typeface="Press Start 2P"/>
              </a:rPr>
              <a:t> </a:t>
            </a:r>
            <a:r>
              <a:rPr lang="en">
                <a:solidFill>
                  <a:srgbClr val="E8602C"/>
                </a:solidFill>
                <a:latin typeface="Press Start 2P"/>
                <a:ea typeface="Press Start 2P"/>
                <a:cs typeface="Press Start 2P"/>
                <a:sym typeface="Press Start 2P"/>
              </a:rPr>
              <a:t>Flow Chart: Neural  Network Predicting Mets Playoff Odds </a:t>
            </a:r>
            <a:endParaRPr>
              <a:solidFill>
                <a:srgbClr val="E8602C"/>
              </a:solidFill>
              <a:latin typeface="Press Start 2P"/>
              <a:ea typeface="Press Start 2P"/>
              <a:cs typeface="Press Start 2P"/>
              <a:sym typeface="Press Start 2P"/>
            </a:endParaRPr>
          </a:p>
        </p:txBody>
      </p:sp>
      <p:sp>
        <p:nvSpPr>
          <p:cNvPr id="135" name="Google Shape;135;p16"/>
          <p:cNvSpPr txBox="1"/>
          <p:nvPr/>
        </p:nvSpPr>
        <p:spPr>
          <a:xfrm>
            <a:off x="4759875" y="489650"/>
            <a:ext cx="422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
                <a:solidFill>
                  <a:srgbClr val="2B3E74"/>
                </a:solidFill>
                <a:latin typeface="Press Start 2P"/>
                <a:ea typeface="Press Start 2P"/>
                <a:cs typeface="Press Start 2P"/>
                <a:sym typeface="Press Start 2P"/>
              </a:rPr>
              <a:t> </a:t>
            </a:r>
            <a:r>
              <a:rPr lang="en">
                <a:solidFill>
                  <a:srgbClr val="2B3E74"/>
                </a:solidFill>
                <a:latin typeface="Press Start 2P"/>
                <a:ea typeface="Press Start 2P"/>
                <a:cs typeface="Press Start 2P"/>
                <a:sym typeface="Press Start 2P"/>
              </a:rPr>
              <a:t>Flow Chart: Neural  Network Predicting Mets Playoff Odds </a:t>
            </a:r>
            <a:endParaRPr>
              <a:solidFill>
                <a:srgbClr val="2B3E74"/>
              </a:solidFill>
              <a:latin typeface="Press Start 2P"/>
              <a:ea typeface="Press Start 2P"/>
              <a:cs typeface="Press Start 2P"/>
              <a:sym typeface="Press Start 2P"/>
            </a:endParaRPr>
          </a:p>
        </p:txBody>
      </p:sp>
      <p:pic>
        <p:nvPicPr>
          <p:cNvPr id="136" name="Google Shape;136;p16"/>
          <p:cNvPicPr preferRelativeResize="0"/>
          <p:nvPr/>
        </p:nvPicPr>
        <p:blipFill rotWithShape="1">
          <a:blip r:embed="rId4">
            <a:alphaModFix/>
          </a:blip>
          <a:srcRect b="64186" l="38836" r="38942" t="34430"/>
          <a:stretch/>
        </p:blipFill>
        <p:spPr>
          <a:xfrm>
            <a:off x="4736575" y="1245950"/>
            <a:ext cx="3371100" cy="1860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100"/>
                                        <p:tgtEl>
                                          <p:spTgt spid="1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140" name="Shape 140"/>
        <p:cNvGrpSpPr/>
        <p:nvPr/>
      </p:nvGrpSpPr>
      <p:grpSpPr>
        <a:xfrm>
          <a:off x="0" y="0"/>
          <a:ext cx="0" cy="0"/>
          <a:chOff x="0" y="0"/>
          <a:chExt cx="0" cy="0"/>
        </a:xfrm>
      </p:grpSpPr>
      <p:sp>
        <p:nvSpPr>
          <p:cNvPr id="141" name="Google Shape;141;p17"/>
          <p:cNvSpPr txBox="1"/>
          <p:nvPr>
            <p:ph idx="4294967295" type="body"/>
          </p:nvPr>
        </p:nvSpPr>
        <p:spPr>
          <a:xfrm>
            <a:off x="311700" y="273275"/>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2600">
              <a:solidFill>
                <a:srgbClr val="2B3E74"/>
              </a:solidFill>
              <a:latin typeface="Press Start 2P"/>
              <a:ea typeface="Press Start 2P"/>
              <a:cs typeface="Press Start 2P"/>
              <a:sym typeface="Press Start 2P"/>
            </a:endParaRPr>
          </a:p>
          <a:p>
            <a:pPr indent="0" lvl="0" marL="0" rtl="0" algn="ctr">
              <a:lnSpc>
                <a:spcPct val="100000"/>
              </a:lnSpc>
              <a:spcBef>
                <a:spcPts val="0"/>
              </a:spcBef>
              <a:spcAft>
                <a:spcPts val="0"/>
              </a:spcAft>
              <a:buClr>
                <a:schemeClr val="dk1"/>
              </a:buClr>
              <a:buSzPts val="1100"/>
              <a:buFont typeface="Arial"/>
              <a:buNone/>
            </a:pPr>
            <a:r>
              <a:t/>
            </a:r>
            <a:endParaRPr sz="2600">
              <a:solidFill>
                <a:srgbClr val="2B3E74"/>
              </a:solidFill>
              <a:latin typeface="Press Start 2P"/>
              <a:ea typeface="Press Start 2P"/>
              <a:cs typeface="Press Start 2P"/>
              <a:sym typeface="Press Start 2P"/>
            </a:endParaRPr>
          </a:p>
        </p:txBody>
      </p:sp>
      <p:sp>
        <p:nvSpPr>
          <p:cNvPr id="142" name="Google Shape;142;p17"/>
          <p:cNvSpPr txBox="1"/>
          <p:nvPr>
            <p:ph type="title"/>
          </p:nvPr>
        </p:nvSpPr>
        <p:spPr>
          <a:xfrm>
            <a:off x="369425" y="11213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600">
                <a:solidFill>
                  <a:srgbClr val="E8602C"/>
                </a:solidFill>
                <a:latin typeface="Press Start 2P"/>
                <a:ea typeface="Press Start 2P"/>
                <a:cs typeface="Press Start 2P"/>
                <a:sym typeface="Press Start 2P"/>
              </a:rPr>
              <a:t>Data Collection</a:t>
            </a:r>
            <a:endParaRPr sz="2600">
              <a:solidFill>
                <a:srgbClr val="E8602C"/>
              </a:solidFill>
              <a:latin typeface="Press Start 2P"/>
              <a:ea typeface="Press Start 2P"/>
              <a:cs typeface="Press Start 2P"/>
              <a:sym typeface="Press Start 2P"/>
            </a:endParaRPr>
          </a:p>
        </p:txBody>
      </p:sp>
      <p:pic>
        <p:nvPicPr>
          <p:cNvPr id="143" name="Google Shape;143;p17" title="IY1AIR.gif"/>
          <p:cNvPicPr preferRelativeResize="0"/>
          <p:nvPr/>
        </p:nvPicPr>
        <p:blipFill>
          <a:blip r:embed="rId3">
            <a:alphaModFix/>
          </a:blip>
          <a:stretch>
            <a:fillRect/>
          </a:stretch>
        </p:blipFill>
        <p:spPr>
          <a:xfrm>
            <a:off x="3067025" y="1963175"/>
            <a:ext cx="2826600" cy="2185500"/>
          </a:xfrm>
          <a:prstGeom prst="roundRect">
            <a:avLst>
              <a:gd fmla="val 16667" name="adj"/>
            </a:avLst>
          </a:prstGeom>
          <a:noFill/>
          <a:ln>
            <a:noFill/>
          </a:ln>
          <a:effectLst>
            <a:outerShdw blurRad="171450" rotWithShape="0" algn="bl" dir="7500000" dist="257175">
              <a:srgbClr val="000000">
                <a:alpha val="50000"/>
              </a:srgbClr>
            </a:outerShdw>
          </a:effectLst>
        </p:spPr>
      </p:pic>
      <p:sp>
        <p:nvSpPr>
          <p:cNvPr id="144" name="Google Shape;144;p17"/>
          <p:cNvSpPr txBox="1"/>
          <p:nvPr/>
        </p:nvSpPr>
        <p:spPr>
          <a:xfrm>
            <a:off x="1741575" y="1249775"/>
            <a:ext cx="5872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2B3E74"/>
                </a:solidFill>
                <a:latin typeface="Press Start 2P"/>
                <a:ea typeface="Press Start 2P"/>
                <a:cs typeface="Press Start 2P"/>
                <a:sym typeface="Press Start 2P"/>
              </a:rPr>
              <a:t>Data Collection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148" name="Shape 148"/>
        <p:cNvGrpSpPr/>
        <p:nvPr/>
      </p:nvGrpSpPr>
      <p:grpSpPr>
        <a:xfrm>
          <a:off x="0" y="0"/>
          <a:ext cx="0" cy="0"/>
          <a:chOff x="0" y="0"/>
          <a:chExt cx="0" cy="0"/>
        </a:xfrm>
      </p:grpSpPr>
      <p:sp>
        <p:nvSpPr>
          <p:cNvPr id="149" name="Google Shape;149;p18"/>
          <p:cNvSpPr txBox="1"/>
          <p:nvPr/>
        </p:nvSpPr>
        <p:spPr>
          <a:xfrm>
            <a:off x="315050" y="299375"/>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450">
              <a:solidFill>
                <a:srgbClr val="E8602C"/>
              </a:solidFill>
              <a:latin typeface="Press Start 2P"/>
              <a:ea typeface="Press Start 2P"/>
              <a:cs typeface="Press Start 2P"/>
              <a:sym typeface="Press Start 2P"/>
            </a:endParaRPr>
          </a:p>
        </p:txBody>
      </p:sp>
      <p:sp>
        <p:nvSpPr>
          <p:cNvPr id="150" name="Google Shape;150;p18"/>
          <p:cNvSpPr txBox="1"/>
          <p:nvPr>
            <p:ph type="title"/>
          </p:nvPr>
        </p:nvSpPr>
        <p:spPr>
          <a:xfrm>
            <a:off x="42267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solidFill>
                  <a:srgbClr val="E8602C"/>
                </a:solidFill>
                <a:latin typeface="Press Start 2P"/>
                <a:ea typeface="Press Start 2P"/>
                <a:cs typeface="Press Start 2P"/>
                <a:sym typeface="Press Start 2P"/>
              </a:rPr>
              <a:t>Sabermetrics Used on Neural Network</a:t>
            </a:r>
            <a:endParaRPr sz="1820">
              <a:solidFill>
                <a:srgbClr val="E8602C"/>
              </a:solidFill>
              <a:latin typeface="Press Start 2P"/>
              <a:ea typeface="Press Start 2P"/>
              <a:cs typeface="Press Start 2P"/>
              <a:sym typeface="Press Start 2P"/>
            </a:endParaRPr>
          </a:p>
        </p:txBody>
      </p:sp>
      <p:sp>
        <p:nvSpPr>
          <p:cNvPr id="151" name="Google Shape;151;p18"/>
          <p:cNvSpPr txBox="1"/>
          <p:nvPr>
            <p:ph idx="1" type="body"/>
          </p:nvPr>
        </p:nvSpPr>
        <p:spPr>
          <a:xfrm>
            <a:off x="422675" y="1239650"/>
            <a:ext cx="4193700" cy="37356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688"/>
              <a:buFont typeface="Arial"/>
              <a:buNone/>
            </a:pPr>
            <a:r>
              <a:rPr b="1" lang="en" sz="900">
                <a:solidFill>
                  <a:srgbClr val="E8602C"/>
                </a:solidFill>
                <a:latin typeface="Press Start 2P"/>
                <a:ea typeface="Press Start 2P"/>
                <a:cs typeface="Press Start 2P"/>
                <a:sym typeface="Press Start 2P"/>
              </a:rPr>
              <a:t>Offensive (Batting) Metrics						</a:t>
            </a:r>
            <a:endParaRPr b="1" sz="900">
              <a:solidFill>
                <a:srgbClr val="E8602C"/>
              </a:solidFill>
              <a:latin typeface="Press Start 2P"/>
              <a:ea typeface="Press Start 2P"/>
              <a:cs typeface="Press Start 2P"/>
              <a:sym typeface="Press Start 2P"/>
            </a:endParaRPr>
          </a:p>
          <a:p>
            <a:pPr indent="-266700" lvl="0" marL="457200" rtl="0" algn="l">
              <a:lnSpc>
                <a:spcPct val="95000"/>
              </a:lnSpc>
              <a:spcBef>
                <a:spcPts val="120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war </a:t>
            </a:r>
            <a:r>
              <a:rPr lang="en" sz="600">
                <a:solidFill>
                  <a:srgbClr val="2B3E74"/>
                </a:solidFill>
                <a:latin typeface="Press Start 2P"/>
                <a:ea typeface="Press Start 2P"/>
                <a:cs typeface="Press Start 2P"/>
                <a:sym typeface="Press Start 2P"/>
              </a:rPr>
              <a:t>– Wins Above Replacement (overall player value)</a:t>
            </a:r>
            <a:br>
              <a:rPr lang="en" sz="600">
                <a:solidFill>
                  <a:srgbClr val="2B3E74"/>
                </a:solidFill>
                <a:latin typeface="Press Start 2P"/>
                <a:ea typeface="Press Start 2P"/>
                <a:cs typeface="Press Start 2P"/>
                <a:sym typeface="Press Start 2P"/>
              </a:rPr>
            </a:br>
            <a:endParaRPr sz="600">
              <a:solidFill>
                <a:srgbClr val="2B3E74"/>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pa </a:t>
            </a:r>
            <a:r>
              <a:rPr lang="en" sz="600">
                <a:solidFill>
                  <a:schemeClr val="dk1"/>
                </a:solidFill>
                <a:latin typeface="Press Start 2P"/>
                <a:ea typeface="Press Start 2P"/>
                <a:cs typeface="Press Start 2P"/>
                <a:sym typeface="Press Start 2P"/>
              </a:rPr>
              <a:t>– </a:t>
            </a:r>
            <a:r>
              <a:rPr lang="en" sz="600">
                <a:solidFill>
                  <a:srgbClr val="2B3E74"/>
                </a:solidFill>
                <a:latin typeface="Press Start 2P"/>
                <a:ea typeface="Press Start 2P"/>
                <a:cs typeface="Press Start 2P"/>
                <a:sym typeface="Press Start 2P"/>
              </a:rPr>
              <a:t>Plate Appearance</a:t>
            </a:r>
            <a:r>
              <a:rPr lang="en" sz="600">
                <a:solidFill>
                  <a:schemeClr val="dk1"/>
                </a:solidFill>
                <a:latin typeface="Press Start 2P"/>
                <a:ea typeface="Press Start 2P"/>
                <a:cs typeface="Press Start 2P"/>
                <a:sym typeface="Press Start 2P"/>
              </a:rPr>
              <a:t>s</a:t>
            </a:r>
            <a:br>
              <a:rPr lang="en" sz="600">
                <a:solidFill>
                  <a:schemeClr val="dk1"/>
                </a:solidFill>
                <a:latin typeface="Press Start 2P"/>
                <a:ea typeface="Press Start 2P"/>
                <a:cs typeface="Press Start 2P"/>
                <a:sym typeface="Press Start 2P"/>
              </a:rPr>
            </a:br>
            <a:endParaRPr sz="600">
              <a:solidFill>
                <a:schemeClr val="dk1"/>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hr</a:t>
            </a:r>
            <a:r>
              <a:rPr lang="en" sz="600">
                <a:solidFill>
                  <a:srgbClr val="2B3E74"/>
                </a:solidFill>
                <a:latin typeface="Press Start 2P"/>
                <a:ea typeface="Press Start 2P"/>
                <a:cs typeface="Press Start 2P"/>
                <a:sym typeface="Press Start 2P"/>
              </a:rPr>
              <a:t> – Home Runs</a:t>
            </a:r>
            <a:br>
              <a:rPr lang="en" sz="600">
                <a:solidFill>
                  <a:schemeClr val="dk1"/>
                </a:solidFill>
                <a:latin typeface="Press Start 2P"/>
                <a:ea typeface="Press Start 2P"/>
                <a:cs typeface="Press Start 2P"/>
                <a:sym typeface="Press Start 2P"/>
              </a:rPr>
            </a:br>
            <a:endParaRPr sz="600">
              <a:solidFill>
                <a:schemeClr val="dk1"/>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r </a:t>
            </a:r>
            <a:r>
              <a:rPr lang="en" sz="600">
                <a:solidFill>
                  <a:srgbClr val="2B3E74"/>
                </a:solidFill>
                <a:latin typeface="Press Start 2P"/>
                <a:ea typeface="Press Start 2P"/>
                <a:cs typeface="Press Start 2P"/>
                <a:sym typeface="Press Start 2P"/>
              </a:rPr>
              <a:t>– Runs Scored</a:t>
            </a:r>
            <a:br>
              <a:rPr lang="en" sz="600">
                <a:solidFill>
                  <a:srgbClr val="2B3E74"/>
                </a:solidFill>
                <a:latin typeface="Press Start 2P"/>
                <a:ea typeface="Press Start 2P"/>
                <a:cs typeface="Press Start 2P"/>
                <a:sym typeface="Press Start 2P"/>
              </a:rPr>
            </a:br>
            <a:endParaRPr sz="600">
              <a:solidFill>
                <a:srgbClr val="2B3E74"/>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rbi </a:t>
            </a:r>
            <a:r>
              <a:rPr lang="en" sz="600">
                <a:solidFill>
                  <a:schemeClr val="dk1"/>
                </a:solidFill>
                <a:latin typeface="Press Start 2P"/>
                <a:ea typeface="Press Start 2P"/>
                <a:cs typeface="Press Start 2P"/>
                <a:sym typeface="Press Start 2P"/>
              </a:rPr>
              <a:t>– </a:t>
            </a:r>
            <a:r>
              <a:rPr lang="en" sz="600">
                <a:solidFill>
                  <a:srgbClr val="2B3E74"/>
                </a:solidFill>
                <a:latin typeface="Press Start 2P"/>
                <a:ea typeface="Press Start 2P"/>
                <a:cs typeface="Press Start 2P"/>
                <a:sym typeface="Press Start 2P"/>
              </a:rPr>
              <a:t>Runs Batted In</a:t>
            </a:r>
            <a:br>
              <a:rPr lang="en" sz="600">
                <a:solidFill>
                  <a:srgbClr val="2B3E74"/>
                </a:solidFill>
                <a:latin typeface="Press Start 2P"/>
                <a:ea typeface="Press Start 2P"/>
                <a:cs typeface="Press Start 2P"/>
                <a:sym typeface="Press Start 2P"/>
              </a:rPr>
            </a:br>
            <a:endParaRPr sz="600">
              <a:solidFill>
                <a:srgbClr val="2B3E74"/>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bb%</a:t>
            </a:r>
            <a:r>
              <a:rPr lang="en" sz="600">
                <a:solidFill>
                  <a:schemeClr val="dk1"/>
                </a:solidFill>
                <a:latin typeface="Press Start 2P"/>
                <a:ea typeface="Press Start 2P"/>
                <a:cs typeface="Press Start 2P"/>
                <a:sym typeface="Press Start 2P"/>
              </a:rPr>
              <a:t> – </a:t>
            </a:r>
            <a:r>
              <a:rPr lang="en" sz="600">
                <a:solidFill>
                  <a:srgbClr val="2B3E74"/>
                </a:solidFill>
                <a:latin typeface="Press Start 2P"/>
                <a:ea typeface="Press Start 2P"/>
                <a:cs typeface="Press Start 2P"/>
                <a:sym typeface="Press Start 2P"/>
              </a:rPr>
              <a:t>Walk Rate (% of plate appearances resulting in a walk)</a:t>
            </a:r>
            <a:br>
              <a:rPr lang="en" sz="600">
                <a:solidFill>
                  <a:srgbClr val="2B3E74"/>
                </a:solidFill>
                <a:latin typeface="Press Start 2P"/>
                <a:ea typeface="Press Start 2P"/>
                <a:cs typeface="Press Start 2P"/>
                <a:sym typeface="Press Start 2P"/>
              </a:rPr>
            </a:br>
            <a:endParaRPr sz="600">
              <a:solidFill>
                <a:srgbClr val="2B3E74"/>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k%</a:t>
            </a:r>
            <a:r>
              <a:rPr lang="en" sz="600">
                <a:solidFill>
                  <a:schemeClr val="dk1"/>
                </a:solidFill>
                <a:latin typeface="Press Start 2P"/>
                <a:ea typeface="Press Start 2P"/>
                <a:cs typeface="Press Start 2P"/>
                <a:sym typeface="Press Start 2P"/>
              </a:rPr>
              <a:t> </a:t>
            </a:r>
            <a:r>
              <a:rPr lang="en" sz="600">
                <a:solidFill>
                  <a:srgbClr val="2B3E74"/>
                </a:solidFill>
                <a:latin typeface="Press Start 2P"/>
                <a:ea typeface="Press Start 2P"/>
                <a:cs typeface="Press Start 2P"/>
                <a:sym typeface="Press Start 2P"/>
              </a:rPr>
              <a:t>– Strikeout Rate (% of plate appearances resulting in a strikeout</a:t>
            </a:r>
            <a:r>
              <a:rPr lang="en" sz="600">
                <a:solidFill>
                  <a:schemeClr val="dk1"/>
                </a:solidFill>
                <a:latin typeface="Press Start 2P"/>
                <a:ea typeface="Press Start 2P"/>
                <a:cs typeface="Press Start 2P"/>
                <a:sym typeface="Press Start 2P"/>
              </a:rPr>
              <a:t>)</a:t>
            </a:r>
            <a:br>
              <a:rPr lang="en" sz="600">
                <a:solidFill>
                  <a:schemeClr val="dk1"/>
                </a:solidFill>
                <a:latin typeface="Press Start 2P"/>
                <a:ea typeface="Press Start 2P"/>
                <a:cs typeface="Press Start 2P"/>
                <a:sym typeface="Press Start 2P"/>
              </a:rPr>
            </a:br>
            <a:endParaRPr sz="600">
              <a:solidFill>
                <a:schemeClr val="dk1"/>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iso </a:t>
            </a:r>
            <a:r>
              <a:rPr lang="en" sz="600">
                <a:solidFill>
                  <a:srgbClr val="2B3E74"/>
                </a:solidFill>
                <a:latin typeface="Press Start 2P"/>
                <a:ea typeface="Press Start 2P"/>
                <a:cs typeface="Press Start 2P"/>
                <a:sym typeface="Press Start 2P"/>
              </a:rPr>
              <a:t>– Isolated Power (SLG - AVG, measures raw power)</a:t>
            </a:r>
            <a:br>
              <a:rPr lang="en" sz="600">
                <a:solidFill>
                  <a:schemeClr val="dk1"/>
                </a:solidFill>
                <a:latin typeface="Press Start 2P"/>
                <a:ea typeface="Press Start 2P"/>
                <a:cs typeface="Press Start 2P"/>
                <a:sym typeface="Press Start 2P"/>
              </a:rPr>
            </a:br>
            <a:endParaRPr sz="600">
              <a:solidFill>
                <a:schemeClr val="dk1"/>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avg </a:t>
            </a:r>
            <a:r>
              <a:rPr lang="en" sz="600">
                <a:solidFill>
                  <a:srgbClr val="2B3E74"/>
                </a:solidFill>
                <a:latin typeface="Press Start 2P"/>
                <a:ea typeface="Press Start 2P"/>
                <a:cs typeface="Press Start 2P"/>
                <a:sym typeface="Press Start 2P"/>
              </a:rPr>
              <a:t>– Batting Average</a:t>
            </a:r>
            <a:br>
              <a:rPr lang="en" sz="600">
                <a:solidFill>
                  <a:srgbClr val="2B3E74"/>
                </a:solidFill>
                <a:latin typeface="Press Start 2P"/>
                <a:ea typeface="Press Start 2P"/>
                <a:cs typeface="Press Start 2P"/>
                <a:sym typeface="Press Start 2P"/>
              </a:rPr>
            </a:br>
            <a:endParaRPr sz="600">
              <a:solidFill>
                <a:srgbClr val="2B3E74"/>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obp </a:t>
            </a:r>
            <a:r>
              <a:rPr lang="en" sz="600">
                <a:solidFill>
                  <a:srgbClr val="2B3E74"/>
                </a:solidFill>
                <a:latin typeface="Press Start 2P"/>
                <a:ea typeface="Press Start 2P"/>
                <a:cs typeface="Press Start 2P"/>
                <a:sym typeface="Press Start 2P"/>
              </a:rPr>
              <a:t>– On-Base Percentage</a:t>
            </a:r>
            <a:br>
              <a:rPr lang="en" sz="600">
                <a:solidFill>
                  <a:schemeClr val="dk1"/>
                </a:solidFill>
                <a:latin typeface="Press Start 2P"/>
                <a:ea typeface="Press Start 2P"/>
                <a:cs typeface="Press Start 2P"/>
                <a:sym typeface="Press Start 2P"/>
              </a:rPr>
            </a:br>
            <a:endParaRPr sz="600">
              <a:solidFill>
                <a:schemeClr val="dk1"/>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slg </a:t>
            </a:r>
            <a:r>
              <a:rPr lang="en" sz="600">
                <a:solidFill>
                  <a:srgbClr val="2B3E74"/>
                </a:solidFill>
                <a:latin typeface="Press Start 2P"/>
                <a:ea typeface="Press Start 2P"/>
                <a:cs typeface="Press Start 2P"/>
                <a:sym typeface="Press Start 2P"/>
              </a:rPr>
              <a:t>– Slugging Percentage</a:t>
            </a:r>
            <a:br>
              <a:rPr lang="en" sz="600">
                <a:solidFill>
                  <a:schemeClr val="dk1"/>
                </a:solidFill>
                <a:latin typeface="Press Start 2P"/>
                <a:ea typeface="Press Start 2P"/>
                <a:cs typeface="Press Start 2P"/>
                <a:sym typeface="Press Start 2P"/>
              </a:rPr>
            </a:br>
            <a:endParaRPr sz="600">
              <a:solidFill>
                <a:schemeClr val="dk1"/>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woba </a:t>
            </a:r>
            <a:r>
              <a:rPr lang="en" sz="600">
                <a:solidFill>
                  <a:schemeClr val="dk1"/>
                </a:solidFill>
                <a:latin typeface="Press Start 2P"/>
                <a:ea typeface="Press Start 2P"/>
                <a:cs typeface="Press Start 2P"/>
                <a:sym typeface="Press Start 2P"/>
              </a:rPr>
              <a:t>–</a:t>
            </a:r>
            <a:r>
              <a:rPr lang="en" sz="600">
                <a:solidFill>
                  <a:srgbClr val="2B3E74"/>
                </a:solidFill>
                <a:latin typeface="Press Start 2P"/>
                <a:ea typeface="Press Start 2P"/>
                <a:cs typeface="Press Start 2P"/>
                <a:sym typeface="Press Start 2P"/>
              </a:rPr>
              <a:t> Weighted On-Base Average</a:t>
            </a:r>
            <a:br>
              <a:rPr lang="en" sz="600">
                <a:solidFill>
                  <a:srgbClr val="2B3E74"/>
                </a:solidFill>
                <a:latin typeface="Press Start 2P"/>
                <a:ea typeface="Press Start 2P"/>
                <a:cs typeface="Press Start 2P"/>
                <a:sym typeface="Press Start 2P"/>
              </a:rPr>
            </a:br>
            <a:endParaRPr sz="600">
              <a:solidFill>
                <a:srgbClr val="2B3E74"/>
              </a:solidFill>
              <a:latin typeface="Press Start 2P"/>
              <a:ea typeface="Press Start 2P"/>
              <a:cs typeface="Press Start 2P"/>
              <a:sym typeface="Press Start 2P"/>
            </a:endParaRPr>
          </a:p>
          <a:p>
            <a:pPr indent="-266700" lvl="0" marL="457200" rtl="0" algn="l">
              <a:lnSpc>
                <a:spcPct val="9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wrc+</a:t>
            </a:r>
            <a:r>
              <a:rPr lang="en" sz="600">
                <a:solidFill>
                  <a:schemeClr val="dk1"/>
                </a:solidFill>
                <a:latin typeface="Press Start 2P"/>
                <a:ea typeface="Press Start 2P"/>
                <a:cs typeface="Press Start 2P"/>
                <a:sym typeface="Press Start 2P"/>
              </a:rPr>
              <a:t> </a:t>
            </a:r>
            <a:r>
              <a:rPr lang="en" sz="600">
                <a:solidFill>
                  <a:srgbClr val="2B3E74"/>
                </a:solidFill>
                <a:latin typeface="Press Start 2P"/>
                <a:ea typeface="Press Start 2P"/>
                <a:cs typeface="Press Start 2P"/>
                <a:sym typeface="Press Start 2P"/>
              </a:rPr>
              <a:t>– Weighted Runs Created Plus (adjusted for park and league)</a:t>
            </a:r>
            <a:endParaRPr sz="600">
              <a:solidFill>
                <a:srgbClr val="2B3E74"/>
              </a:solidFill>
              <a:latin typeface="Press Start 2P"/>
              <a:ea typeface="Press Start 2P"/>
              <a:cs typeface="Press Start 2P"/>
              <a:sym typeface="Press Start 2P"/>
            </a:endParaRPr>
          </a:p>
          <a:p>
            <a:pPr indent="0" lvl="0" marL="0" rtl="0" algn="l">
              <a:lnSpc>
                <a:spcPct val="95000"/>
              </a:lnSpc>
              <a:spcBef>
                <a:spcPts val="1200"/>
              </a:spcBef>
              <a:spcAft>
                <a:spcPts val="1200"/>
              </a:spcAft>
              <a:buSzPts val="688"/>
              <a:buNone/>
            </a:pPr>
            <a:r>
              <a:t/>
            </a:r>
            <a:endParaRPr sz="600"/>
          </a:p>
        </p:txBody>
      </p:sp>
      <p:sp>
        <p:nvSpPr>
          <p:cNvPr id="152" name="Google Shape;152;p18"/>
          <p:cNvSpPr txBox="1"/>
          <p:nvPr/>
        </p:nvSpPr>
        <p:spPr>
          <a:xfrm>
            <a:off x="4572000" y="1184175"/>
            <a:ext cx="4146600" cy="122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900">
                <a:solidFill>
                  <a:srgbClr val="E8602C"/>
                </a:solidFill>
                <a:latin typeface="Press Start 2P"/>
                <a:ea typeface="Press Start 2P"/>
                <a:cs typeface="Press Start 2P"/>
                <a:sym typeface="Press Start 2P"/>
              </a:rPr>
              <a:t>Defense </a:t>
            </a:r>
            <a:r>
              <a:rPr b="1" lang="en" sz="900">
                <a:solidFill>
                  <a:srgbClr val="E8602C"/>
                </a:solidFill>
                <a:latin typeface="Press Start 2P"/>
                <a:ea typeface="Press Start 2P"/>
                <a:cs typeface="Press Start 2P"/>
                <a:sym typeface="Press Start 2P"/>
              </a:rPr>
              <a:t>Metrics</a:t>
            </a:r>
            <a:endParaRPr b="1" sz="900">
              <a:solidFill>
                <a:srgbClr val="E8602C"/>
              </a:solidFill>
              <a:latin typeface="Press Start 2P"/>
              <a:ea typeface="Press Start 2P"/>
              <a:cs typeface="Press Start 2P"/>
              <a:sym typeface="Press Start 2P"/>
            </a:endParaRPr>
          </a:p>
          <a:p>
            <a:pPr indent="-266700" lvl="0" marL="457200" rtl="0" algn="l">
              <a:lnSpc>
                <a:spcPct val="115000"/>
              </a:lnSpc>
              <a:spcBef>
                <a:spcPts val="120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def </a:t>
            </a:r>
            <a:r>
              <a:rPr lang="en" sz="600">
                <a:solidFill>
                  <a:srgbClr val="2B3E74"/>
                </a:solidFill>
                <a:latin typeface="Press Start 2P"/>
                <a:ea typeface="Press Start 2P"/>
                <a:cs typeface="Press Start 2P"/>
                <a:sym typeface="Press Start 2P"/>
              </a:rPr>
              <a:t>– Overall defensive value (Fangraphs)</a:t>
            </a:r>
            <a:br>
              <a:rPr lang="en" sz="600">
                <a:solidFill>
                  <a:srgbClr val="2B3E74"/>
                </a:solidFill>
                <a:latin typeface="Press Start 2P"/>
                <a:ea typeface="Press Start 2P"/>
                <a:cs typeface="Press Start 2P"/>
                <a:sym typeface="Press Start 2P"/>
              </a:rPr>
            </a:br>
            <a:endParaRPr sz="600">
              <a:solidFill>
                <a:srgbClr val="2B3E74"/>
              </a:solidFill>
              <a:latin typeface="Press Start 2P"/>
              <a:ea typeface="Press Start 2P"/>
              <a:cs typeface="Press Start 2P"/>
              <a:sym typeface="Press Start 2P"/>
            </a:endParaRPr>
          </a:p>
          <a:p>
            <a:pPr indent="-266700" lvl="0" marL="457200" rtl="0" algn="l">
              <a:lnSpc>
                <a:spcPct val="11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rtot </a:t>
            </a:r>
            <a:r>
              <a:rPr lang="en" sz="600">
                <a:solidFill>
                  <a:srgbClr val="2B3E74"/>
                </a:solidFill>
                <a:latin typeface="Press Start 2P"/>
                <a:ea typeface="Press Start 2P"/>
                <a:cs typeface="Press Start 2P"/>
                <a:sym typeface="Press Start 2P"/>
              </a:rPr>
              <a:t>– Total Zone Runs (fielding range/positioning metric)</a:t>
            </a:r>
            <a:br>
              <a:rPr lang="en" sz="600">
                <a:solidFill>
                  <a:schemeClr val="dk1"/>
                </a:solidFill>
                <a:latin typeface="Press Start 2P"/>
                <a:ea typeface="Press Start 2P"/>
                <a:cs typeface="Press Start 2P"/>
                <a:sym typeface="Press Start 2P"/>
              </a:rPr>
            </a:br>
            <a:endParaRPr sz="600">
              <a:solidFill>
                <a:schemeClr val="dk1"/>
              </a:solidFill>
              <a:latin typeface="Press Start 2P"/>
              <a:ea typeface="Press Start 2P"/>
              <a:cs typeface="Press Start 2P"/>
              <a:sym typeface="Press Start 2P"/>
            </a:endParaRPr>
          </a:p>
          <a:p>
            <a:pPr indent="-266700" lvl="0" marL="457200" rtl="0" algn="l">
              <a:lnSpc>
                <a:spcPct val="11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def runs saved</a:t>
            </a:r>
            <a:r>
              <a:rPr lang="en" sz="600">
                <a:solidFill>
                  <a:srgbClr val="E8602C"/>
                </a:solidFill>
                <a:latin typeface="Press Start 2P"/>
                <a:ea typeface="Press Start 2P"/>
                <a:cs typeface="Press Start 2P"/>
                <a:sym typeface="Press Start 2P"/>
              </a:rPr>
              <a:t> </a:t>
            </a:r>
            <a:r>
              <a:rPr lang="en" sz="600">
                <a:solidFill>
                  <a:schemeClr val="dk1"/>
                </a:solidFill>
                <a:latin typeface="Press Start 2P"/>
                <a:ea typeface="Press Start 2P"/>
                <a:cs typeface="Press Start 2P"/>
                <a:sym typeface="Press Start 2P"/>
              </a:rPr>
              <a:t>–</a:t>
            </a:r>
            <a:r>
              <a:rPr lang="en" sz="600">
                <a:solidFill>
                  <a:srgbClr val="2B3E74"/>
                </a:solidFill>
                <a:latin typeface="Press Start 2P"/>
                <a:ea typeface="Press Start 2P"/>
                <a:cs typeface="Press Start 2P"/>
                <a:sym typeface="Press Start 2P"/>
              </a:rPr>
              <a:t> Defensive Runs Saved (how many runs a player saved)</a:t>
            </a:r>
            <a:endParaRPr sz="600">
              <a:solidFill>
                <a:srgbClr val="2B3E74"/>
              </a:solidFill>
              <a:latin typeface="Press Start 2P"/>
              <a:ea typeface="Press Start 2P"/>
              <a:cs typeface="Press Start 2P"/>
              <a:sym typeface="Press Start 2P"/>
            </a:endParaRPr>
          </a:p>
        </p:txBody>
      </p:sp>
      <p:sp>
        <p:nvSpPr>
          <p:cNvPr id="153" name="Google Shape;153;p18"/>
          <p:cNvSpPr txBox="1"/>
          <p:nvPr/>
        </p:nvSpPr>
        <p:spPr>
          <a:xfrm>
            <a:off x="4634850" y="2358675"/>
            <a:ext cx="4020900" cy="113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900">
                <a:solidFill>
                  <a:srgbClr val="E8602C"/>
                </a:solidFill>
                <a:latin typeface="Press Start 2P"/>
                <a:ea typeface="Press Start 2P"/>
                <a:cs typeface="Press Start 2P"/>
                <a:sym typeface="Press Start 2P"/>
              </a:rPr>
              <a:t>Baserunning</a:t>
            </a:r>
            <a:endParaRPr b="1" sz="900">
              <a:solidFill>
                <a:srgbClr val="E8602C"/>
              </a:solidFill>
              <a:latin typeface="Press Start 2P"/>
              <a:ea typeface="Press Start 2P"/>
              <a:cs typeface="Press Start 2P"/>
              <a:sym typeface="Press Start 2P"/>
            </a:endParaRPr>
          </a:p>
          <a:p>
            <a:pPr indent="-266700" lvl="0" marL="457200" rtl="0" algn="l">
              <a:lnSpc>
                <a:spcPct val="115000"/>
              </a:lnSpc>
              <a:spcBef>
                <a:spcPts val="120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bsr </a:t>
            </a:r>
            <a:r>
              <a:rPr lang="en" sz="600">
                <a:solidFill>
                  <a:schemeClr val="dk1"/>
                </a:solidFill>
                <a:latin typeface="Press Start 2P"/>
                <a:ea typeface="Press Start 2P"/>
                <a:cs typeface="Press Start 2P"/>
                <a:sym typeface="Press Start 2P"/>
              </a:rPr>
              <a:t>–</a:t>
            </a:r>
            <a:r>
              <a:rPr lang="en" sz="600">
                <a:solidFill>
                  <a:srgbClr val="2B3E74"/>
                </a:solidFill>
                <a:latin typeface="Press Start 2P"/>
                <a:ea typeface="Press Start 2P"/>
                <a:cs typeface="Press Start 2P"/>
                <a:sym typeface="Press Start 2P"/>
              </a:rPr>
              <a:t> Baserunning runs (how many runs contributed via baserunning)</a:t>
            </a:r>
            <a:br>
              <a:rPr lang="en" sz="600">
                <a:solidFill>
                  <a:schemeClr val="dk1"/>
                </a:solidFill>
                <a:latin typeface="Press Start 2P"/>
                <a:ea typeface="Press Start 2P"/>
                <a:cs typeface="Press Start 2P"/>
                <a:sym typeface="Press Start 2P"/>
              </a:rPr>
            </a:br>
            <a:endParaRPr sz="600">
              <a:solidFill>
                <a:schemeClr val="dk1"/>
              </a:solidFill>
              <a:latin typeface="Press Start 2P"/>
              <a:ea typeface="Press Start 2P"/>
              <a:cs typeface="Press Start 2P"/>
              <a:sym typeface="Press Start 2P"/>
            </a:endParaRPr>
          </a:p>
          <a:p>
            <a:pPr indent="0" lvl="0" marL="0" rtl="0" algn="l">
              <a:lnSpc>
                <a:spcPct val="115000"/>
              </a:lnSpc>
              <a:spcBef>
                <a:spcPts val="1200"/>
              </a:spcBef>
              <a:spcAft>
                <a:spcPts val="200"/>
              </a:spcAft>
              <a:buClr>
                <a:schemeClr val="dk1"/>
              </a:buClr>
              <a:buSzPts val="1100"/>
              <a:buFont typeface="Arial"/>
              <a:buNone/>
            </a:pPr>
            <a:r>
              <a:t/>
            </a:r>
            <a:endParaRPr b="1" sz="1100">
              <a:solidFill>
                <a:schemeClr val="dk1"/>
              </a:solidFill>
            </a:endParaRPr>
          </a:p>
        </p:txBody>
      </p:sp>
      <p:sp>
        <p:nvSpPr>
          <p:cNvPr id="154" name="Google Shape;154;p18"/>
          <p:cNvSpPr txBox="1"/>
          <p:nvPr/>
        </p:nvSpPr>
        <p:spPr>
          <a:xfrm>
            <a:off x="4673250" y="3130825"/>
            <a:ext cx="3818400" cy="15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900">
                <a:solidFill>
                  <a:srgbClr val="E8602C"/>
                </a:solidFill>
                <a:latin typeface="Press Start 2P"/>
                <a:ea typeface="Press Start 2P"/>
                <a:cs typeface="Press Start 2P"/>
                <a:sym typeface="Press Start 2P"/>
              </a:rPr>
              <a:t>Pitching Metrics</a:t>
            </a:r>
            <a:endParaRPr b="1" sz="900">
              <a:solidFill>
                <a:srgbClr val="E8602C"/>
              </a:solidFill>
              <a:latin typeface="Press Start 2P"/>
              <a:ea typeface="Press Start 2P"/>
              <a:cs typeface="Press Start 2P"/>
              <a:sym typeface="Press Start 2P"/>
            </a:endParaRPr>
          </a:p>
          <a:p>
            <a:pPr indent="-266700" lvl="0" marL="457200" rtl="0" algn="l">
              <a:lnSpc>
                <a:spcPct val="115000"/>
              </a:lnSpc>
              <a:spcBef>
                <a:spcPts val="120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era </a:t>
            </a:r>
            <a:r>
              <a:rPr lang="en" sz="600">
                <a:solidFill>
                  <a:schemeClr val="dk1"/>
                </a:solidFill>
                <a:latin typeface="Press Start 2P"/>
                <a:ea typeface="Press Start 2P"/>
                <a:cs typeface="Press Start 2P"/>
                <a:sym typeface="Press Start 2P"/>
              </a:rPr>
              <a:t>– </a:t>
            </a:r>
            <a:r>
              <a:rPr lang="en" sz="600">
                <a:solidFill>
                  <a:srgbClr val="2B3E74"/>
                </a:solidFill>
                <a:latin typeface="Press Start 2P"/>
                <a:ea typeface="Press Start 2P"/>
                <a:cs typeface="Press Start 2P"/>
                <a:sym typeface="Press Start 2P"/>
              </a:rPr>
              <a:t>Earned Run Average</a:t>
            </a:r>
            <a:br>
              <a:rPr lang="en" sz="600">
                <a:solidFill>
                  <a:srgbClr val="2B3E74"/>
                </a:solidFill>
                <a:latin typeface="Press Start 2P"/>
                <a:ea typeface="Press Start 2P"/>
                <a:cs typeface="Press Start 2P"/>
                <a:sym typeface="Press Start 2P"/>
              </a:rPr>
            </a:br>
            <a:endParaRPr sz="600">
              <a:solidFill>
                <a:srgbClr val="2B3E74"/>
              </a:solidFill>
              <a:latin typeface="Press Start 2P"/>
              <a:ea typeface="Press Start 2P"/>
              <a:cs typeface="Press Start 2P"/>
              <a:sym typeface="Press Start 2P"/>
            </a:endParaRPr>
          </a:p>
          <a:p>
            <a:pPr indent="-266700" lvl="0" marL="457200" rtl="0" algn="l">
              <a:lnSpc>
                <a:spcPct val="11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whip </a:t>
            </a:r>
            <a:r>
              <a:rPr lang="en" sz="600">
                <a:solidFill>
                  <a:schemeClr val="dk1"/>
                </a:solidFill>
                <a:latin typeface="Press Start 2P"/>
                <a:ea typeface="Press Start 2P"/>
                <a:cs typeface="Press Start 2P"/>
                <a:sym typeface="Press Start 2P"/>
              </a:rPr>
              <a:t>– </a:t>
            </a:r>
            <a:r>
              <a:rPr lang="en" sz="600">
                <a:solidFill>
                  <a:srgbClr val="2B3E74"/>
                </a:solidFill>
                <a:latin typeface="Press Start 2P"/>
                <a:ea typeface="Press Start 2P"/>
                <a:cs typeface="Press Start 2P"/>
                <a:sym typeface="Press Start 2P"/>
              </a:rPr>
              <a:t>Walks and Hits per Inning Pitched</a:t>
            </a:r>
            <a:br>
              <a:rPr lang="en" sz="600">
                <a:solidFill>
                  <a:schemeClr val="dk1"/>
                </a:solidFill>
                <a:latin typeface="Press Start 2P"/>
                <a:ea typeface="Press Start 2P"/>
                <a:cs typeface="Press Start 2P"/>
                <a:sym typeface="Press Start 2P"/>
              </a:rPr>
            </a:br>
            <a:endParaRPr sz="600">
              <a:solidFill>
                <a:schemeClr val="dk1"/>
              </a:solidFill>
              <a:latin typeface="Press Start 2P"/>
              <a:ea typeface="Press Start 2P"/>
              <a:cs typeface="Press Start 2P"/>
              <a:sym typeface="Press Start 2P"/>
            </a:endParaRPr>
          </a:p>
          <a:p>
            <a:pPr indent="-266700" lvl="0" marL="457200" rtl="0" algn="l">
              <a:lnSpc>
                <a:spcPct val="11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defeff </a:t>
            </a:r>
            <a:r>
              <a:rPr lang="en" sz="600">
                <a:solidFill>
                  <a:schemeClr val="dk1"/>
                </a:solidFill>
                <a:latin typeface="Press Start 2P"/>
                <a:ea typeface="Press Start 2P"/>
                <a:cs typeface="Press Start 2P"/>
                <a:sym typeface="Press Start 2P"/>
              </a:rPr>
              <a:t>–</a:t>
            </a:r>
            <a:r>
              <a:rPr lang="en" sz="600">
                <a:solidFill>
                  <a:srgbClr val="2B3E74"/>
                </a:solidFill>
                <a:latin typeface="Press Start 2P"/>
                <a:ea typeface="Press Start 2P"/>
                <a:cs typeface="Press Start 2P"/>
                <a:sym typeface="Press Start 2P"/>
              </a:rPr>
              <a:t> Defensive Efficiency (team's ability to convert balls in play into outs)</a:t>
            </a:r>
            <a:br>
              <a:rPr lang="en" sz="600">
                <a:solidFill>
                  <a:srgbClr val="2B3E74"/>
                </a:solidFill>
                <a:latin typeface="Press Start 2P"/>
                <a:ea typeface="Press Start 2P"/>
                <a:cs typeface="Press Start 2P"/>
                <a:sym typeface="Press Start 2P"/>
              </a:rPr>
            </a:br>
            <a:endParaRPr sz="600">
              <a:solidFill>
                <a:srgbClr val="2B3E74"/>
              </a:solidFill>
              <a:latin typeface="Press Start 2P"/>
              <a:ea typeface="Press Start 2P"/>
              <a:cs typeface="Press Start 2P"/>
              <a:sym typeface="Press Start 2P"/>
            </a:endParaRPr>
          </a:p>
          <a:p>
            <a:pPr indent="-266700" lvl="0" marL="457200" rtl="0" algn="l">
              <a:lnSpc>
                <a:spcPct val="115000"/>
              </a:lnSpc>
              <a:spcBef>
                <a:spcPts val="0"/>
              </a:spcBef>
              <a:spcAft>
                <a:spcPts val="0"/>
              </a:spcAft>
              <a:buClr>
                <a:schemeClr val="dk1"/>
              </a:buClr>
              <a:buSzPts val="600"/>
              <a:buChar char="●"/>
            </a:pPr>
            <a:r>
              <a:rPr lang="en" sz="600">
                <a:solidFill>
                  <a:srgbClr val="E8602C"/>
                </a:solidFill>
                <a:latin typeface="Press Start 2P"/>
                <a:ea typeface="Press Start 2P"/>
                <a:cs typeface="Press Start 2P"/>
                <a:sym typeface="Press Start 2P"/>
              </a:rPr>
              <a:t>off </a:t>
            </a:r>
            <a:r>
              <a:rPr lang="en" sz="600">
                <a:solidFill>
                  <a:schemeClr val="dk1"/>
                </a:solidFill>
                <a:latin typeface="Press Start 2P"/>
                <a:ea typeface="Press Start 2P"/>
                <a:cs typeface="Press Start 2P"/>
                <a:sym typeface="Press Start 2P"/>
              </a:rPr>
              <a:t>– </a:t>
            </a:r>
            <a:r>
              <a:rPr lang="en" sz="600">
                <a:solidFill>
                  <a:srgbClr val="2B3E74"/>
                </a:solidFill>
                <a:latin typeface="Press Start 2P"/>
                <a:ea typeface="Press Start 2P"/>
                <a:cs typeface="Press Start 2P"/>
                <a:sym typeface="Press Start 2P"/>
              </a:rPr>
              <a:t>Offensive runs above average (Fangraphs-calculated)</a:t>
            </a:r>
            <a:endParaRPr sz="600">
              <a:solidFill>
                <a:srgbClr val="2B3E74"/>
              </a:solidFill>
              <a:latin typeface="Press Start 2P"/>
              <a:ea typeface="Press Start 2P"/>
              <a:cs typeface="Press Start 2P"/>
              <a:sym typeface="Press Start 2P"/>
            </a:endParaRPr>
          </a:p>
        </p:txBody>
      </p:sp>
      <p:sp>
        <p:nvSpPr>
          <p:cNvPr id="155" name="Google Shape;155;p18"/>
          <p:cNvSpPr txBox="1"/>
          <p:nvPr>
            <p:ph type="title"/>
          </p:nvPr>
        </p:nvSpPr>
        <p:spPr>
          <a:xfrm>
            <a:off x="45967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solidFill>
                  <a:srgbClr val="2B3E74"/>
                </a:solidFill>
                <a:latin typeface="Press Start 2P"/>
                <a:ea typeface="Press Start 2P"/>
                <a:cs typeface="Press Start 2P"/>
                <a:sym typeface="Press Start 2P"/>
              </a:rPr>
              <a:t>Sabermetrics Used on Neural Network</a:t>
            </a:r>
            <a:endParaRPr sz="1820">
              <a:solidFill>
                <a:srgbClr val="2B3E74"/>
              </a:solidFill>
              <a:latin typeface="Press Start 2P"/>
              <a:ea typeface="Press Start 2P"/>
              <a:cs typeface="Press Start 2P"/>
              <a:sym typeface="Press Start 2P"/>
            </a:endParaRPr>
          </a:p>
        </p:txBody>
      </p:sp>
      <p:pic>
        <p:nvPicPr>
          <p:cNvPr id="156" name="Google Shape;156;p18"/>
          <p:cNvPicPr preferRelativeResize="0"/>
          <p:nvPr/>
        </p:nvPicPr>
        <p:blipFill rotWithShape="1">
          <a:blip r:embed="rId3">
            <a:alphaModFix/>
          </a:blip>
          <a:srcRect b="64186" l="38836" r="38942" t="34430"/>
          <a:stretch/>
        </p:blipFill>
        <p:spPr>
          <a:xfrm>
            <a:off x="501225" y="880725"/>
            <a:ext cx="8174848" cy="186025"/>
          </a:xfrm>
          <a:prstGeom prst="rect">
            <a:avLst/>
          </a:prstGeom>
          <a:noFill/>
          <a:ln>
            <a:noFill/>
          </a:ln>
        </p:spPr>
      </p:pic>
      <p:pic>
        <p:nvPicPr>
          <p:cNvPr id="157" name="Google Shape;157;p18"/>
          <p:cNvPicPr preferRelativeResize="0"/>
          <p:nvPr/>
        </p:nvPicPr>
        <p:blipFill rotWithShape="1">
          <a:blip r:embed="rId3">
            <a:alphaModFix/>
          </a:blip>
          <a:srcRect b="64186" l="38836" r="38942" t="34430"/>
          <a:stretch/>
        </p:blipFill>
        <p:spPr>
          <a:xfrm rot="-5400000">
            <a:off x="2721252" y="2796075"/>
            <a:ext cx="3701499" cy="1860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161" name="Shape 161"/>
        <p:cNvGrpSpPr/>
        <p:nvPr/>
      </p:nvGrpSpPr>
      <p:grpSpPr>
        <a:xfrm>
          <a:off x="0" y="0"/>
          <a:ext cx="0" cy="0"/>
          <a:chOff x="0" y="0"/>
          <a:chExt cx="0" cy="0"/>
        </a:xfrm>
      </p:grpSpPr>
      <p:sp>
        <p:nvSpPr>
          <p:cNvPr id="162" name="Google Shape;162;p19"/>
          <p:cNvSpPr txBox="1"/>
          <p:nvPr>
            <p:ph idx="1" type="body"/>
          </p:nvPr>
        </p:nvSpPr>
        <p:spPr>
          <a:xfrm>
            <a:off x="311700" y="265500"/>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2600">
              <a:solidFill>
                <a:srgbClr val="2B3E74"/>
              </a:solidFill>
              <a:latin typeface="Press Start 2P"/>
              <a:ea typeface="Press Start 2P"/>
              <a:cs typeface="Press Start 2P"/>
              <a:sym typeface="Press Start 2P"/>
            </a:endParaRPr>
          </a:p>
          <a:p>
            <a:pPr indent="0" lvl="0" marL="0" rtl="0" algn="ctr">
              <a:lnSpc>
                <a:spcPct val="100000"/>
              </a:lnSpc>
              <a:spcBef>
                <a:spcPts val="0"/>
              </a:spcBef>
              <a:spcAft>
                <a:spcPts val="0"/>
              </a:spcAft>
              <a:buNone/>
            </a:pPr>
            <a:r>
              <a:t/>
            </a:r>
            <a:endParaRPr sz="2600">
              <a:solidFill>
                <a:srgbClr val="2B3E74"/>
              </a:solidFill>
              <a:latin typeface="Press Start 2P"/>
              <a:ea typeface="Press Start 2P"/>
              <a:cs typeface="Press Start 2P"/>
              <a:sym typeface="Press Start 2P"/>
            </a:endParaRPr>
          </a:p>
        </p:txBody>
      </p:sp>
      <p:sp>
        <p:nvSpPr>
          <p:cNvPr id="163" name="Google Shape;163;p19"/>
          <p:cNvSpPr txBox="1"/>
          <p:nvPr>
            <p:ph idx="1" type="body"/>
          </p:nvPr>
        </p:nvSpPr>
        <p:spPr>
          <a:xfrm>
            <a:off x="453350" y="1992638"/>
            <a:ext cx="4260300" cy="34164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SzPts val="852"/>
              <a:buNone/>
            </a:pPr>
            <a:r>
              <a:rPr lang="en" sz="995">
                <a:solidFill>
                  <a:srgbClr val="E9E6D7"/>
                </a:solidFill>
                <a:latin typeface="Press Start 2P"/>
                <a:ea typeface="Press Start 2P"/>
                <a:cs typeface="Press Start 2P"/>
                <a:sym typeface="Press Start 2P"/>
              </a:rPr>
              <a:t> </a:t>
            </a:r>
            <a:r>
              <a:rPr lang="en" sz="900">
                <a:solidFill>
                  <a:srgbClr val="2B3E74"/>
                </a:solidFill>
                <a:latin typeface="Press Start 2P"/>
                <a:ea typeface="Press Start 2P"/>
                <a:cs typeface="Press Start 2P"/>
                <a:sym typeface="Press Start 2P"/>
              </a:rPr>
              <a:t>Found </a:t>
            </a:r>
            <a:r>
              <a:rPr lang="en" sz="900">
                <a:solidFill>
                  <a:srgbClr val="2B3E74"/>
                </a:solidFill>
                <a:latin typeface="Press Start 2P"/>
                <a:ea typeface="Press Start 2P"/>
                <a:cs typeface="Press Start 2P"/>
                <a:sym typeface="Press Start 2P"/>
              </a:rPr>
              <a:t>appropriate</a:t>
            </a:r>
            <a:r>
              <a:rPr lang="en" sz="900">
                <a:solidFill>
                  <a:srgbClr val="2B3E74"/>
                </a:solidFill>
                <a:latin typeface="Press Start 2P"/>
                <a:ea typeface="Press Start 2P"/>
                <a:cs typeface="Press Start 2P"/>
                <a:sym typeface="Press Start 2P"/>
              </a:rPr>
              <a:t> sites with credible sabermetrics across all 30 MLB teams (credit: Kaggle, Baseball Reference, MLB)</a:t>
            </a:r>
            <a:endParaRPr sz="900">
              <a:solidFill>
                <a:srgbClr val="2B3E74"/>
              </a:solidFill>
              <a:latin typeface="Press Start 2P"/>
              <a:ea typeface="Press Start 2P"/>
              <a:cs typeface="Press Start 2P"/>
              <a:sym typeface="Press Start 2P"/>
            </a:endParaRPr>
          </a:p>
          <a:p>
            <a:pPr indent="0" lvl="0" marL="0" rtl="0" algn="l">
              <a:lnSpc>
                <a:spcPct val="85000"/>
              </a:lnSpc>
              <a:spcBef>
                <a:spcPts val="1200"/>
              </a:spcBef>
              <a:spcAft>
                <a:spcPts val="0"/>
              </a:spcAft>
              <a:buSzPts val="852"/>
              <a:buNone/>
            </a:pPr>
            <a:r>
              <a:rPr lang="en" sz="900">
                <a:solidFill>
                  <a:srgbClr val="2B3E74"/>
                </a:solidFill>
                <a:latin typeface="Press Start 2P"/>
                <a:ea typeface="Press Start 2P"/>
                <a:cs typeface="Press Start 2P"/>
                <a:sym typeface="Press Start 2P"/>
              </a:rPr>
              <a:t> Merged datasets together (Advanced Statistics, hitting, fielding, pitching) into one compiled spreadsheet that was used for training</a:t>
            </a:r>
            <a:endParaRPr sz="900">
              <a:solidFill>
                <a:srgbClr val="2B3E74"/>
              </a:solidFill>
              <a:latin typeface="Press Start 2P"/>
              <a:ea typeface="Press Start 2P"/>
              <a:cs typeface="Press Start 2P"/>
              <a:sym typeface="Press Start 2P"/>
            </a:endParaRPr>
          </a:p>
          <a:p>
            <a:pPr indent="0" lvl="0" marL="0" rtl="0" algn="l">
              <a:lnSpc>
                <a:spcPct val="85000"/>
              </a:lnSpc>
              <a:spcBef>
                <a:spcPts val="1200"/>
              </a:spcBef>
              <a:spcAft>
                <a:spcPts val="0"/>
              </a:spcAft>
              <a:buSzPts val="852"/>
              <a:buNone/>
            </a:pPr>
            <a:r>
              <a:rPr lang="en" sz="900">
                <a:solidFill>
                  <a:srgbClr val="2B3E74"/>
                </a:solidFill>
                <a:latin typeface="Press Start 2P"/>
                <a:ea typeface="Press Start 2P"/>
                <a:cs typeface="Press Start 2P"/>
                <a:sym typeface="Press Start 2P"/>
              </a:rPr>
              <a:t> Cleaned and Standardized over 25 key sabermetrics used in player/team evaluation (reason for this number)</a:t>
            </a:r>
            <a:endParaRPr sz="900">
              <a:solidFill>
                <a:srgbClr val="2B3E74"/>
              </a:solidFill>
              <a:latin typeface="Press Start 2P"/>
              <a:ea typeface="Press Start 2P"/>
              <a:cs typeface="Press Start 2P"/>
              <a:sym typeface="Press Start 2P"/>
            </a:endParaRPr>
          </a:p>
          <a:p>
            <a:pPr indent="0" lvl="0" marL="0" rtl="0" algn="l">
              <a:lnSpc>
                <a:spcPct val="85000"/>
              </a:lnSpc>
              <a:spcBef>
                <a:spcPts val="1200"/>
              </a:spcBef>
              <a:spcAft>
                <a:spcPts val="1200"/>
              </a:spcAft>
              <a:buSzPts val="852"/>
              <a:buNone/>
            </a:pPr>
            <a:r>
              <a:rPr lang="en" sz="900">
                <a:solidFill>
                  <a:srgbClr val="2B3E74"/>
                </a:solidFill>
                <a:latin typeface="Press Start 2P"/>
                <a:ea typeface="Press Start 2P"/>
                <a:cs typeface="Press Start 2P"/>
                <a:sym typeface="Press Start 2P"/>
              </a:rPr>
              <a:t> Final Data-set </a:t>
            </a:r>
            <a:r>
              <a:rPr lang="en" sz="900">
                <a:solidFill>
                  <a:srgbClr val="2B3E74"/>
                </a:solidFill>
                <a:latin typeface="Press Start 2P"/>
                <a:ea typeface="Press Start 2P"/>
                <a:cs typeface="Press Start 2P"/>
                <a:sym typeface="Press Start 2P"/>
              </a:rPr>
              <a:t>consisted</a:t>
            </a:r>
            <a:r>
              <a:rPr lang="en" sz="900">
                <a:solidFill>
                  <a:srgbClr val="2B3E74"/>
                </a:solidFill>
                <a:latin typeface="Press Start 2P"/>
                <a:ea typeface="Press Start 2P"/>
                <a:cs typeface="Press Start 2P"/>
                <a:sym typeface="Press Start 2P"/>
              </a:rPr>
              <a:t> of over 7500 rows, 20+ features over the course of full 162 game seasons dating back to the year 2000</a:t>
            </a:r>
            <a:endParaRPr sz="900">
              <a:solidFill>
                <a:srgbClr val="2B3E74"/>
              </a:solidFill>
              <a:latin typeface="Press Start 2P"/>
              <a:ea typeface="Press Start 2P"/>
              <a:cs typeface="Press Start 2P"/>
              <a:sym typeface="Press Start 2P"/>
            </a:endParaRPr>
          </a:p>
        </p:txBody>
      </p:sp>
      <p:pic>
        <p:nvPicPr>
          <p:cNvPr id="164" name="Google Shape;164;p19"/>
          <p:cNvPicPr preferRelativeResize="0"/>
          <p:nvPr/>
        </p:nvPicPr>
        <p:blipFill>
          <a:blip r:embed="rId3">
            <a:alphaModFix/>
          </a:blip>
          <a:stretch>
            <a:fillRect/>
          </a:stretch>
        </p:blipFill>
        <p:spPr>
          <a:xfrm>
            <a:off x="453350" y="2029527"/>
            <a:ext cx="162575" cy="167900"/>
          </a:xfrm>
          <a:prstGeom prst="rect">
            <a:avLst/>
          </a:prstGeom>
          <a:noFill/>
          <a:ln>
            <a:noFill/>
          </a:ln>
        </p:spPr>
      </p:pic>
      <p:pic>
        <p:nvPicPr>
          <p:cNvPr id="165" name="Google Shape;165;p19"/>
          <p:cNvPicPr preferRelativeResize="0"/>
          <p:nvPr/>
        </p:nvPicPr>
        <p:blipFill>
          <a:blip r:embed="rId3">
            <a:alphaModFix/>
          </a:blip>
          <a:stretch>
            <a:fillRect/>
          </a:stretch>
        </p:blipFill>
        <p:spPr>
          <a:xfrm>
            <a:off x="453350" y="2627210"/>
            <a:ext cx="162587" cy="167912"/>
          </a:xfrm>
          <a:prstGeom prst="rect">
            <a:avLst/>
          </a:prstGeom>
          <a:noFill/>
          <a:ln>
            <a:noFill/>
          </a:ln>
        </p:spPr>
      </p:pic>
      <p:pic>
        <p:nvPicPr>
          <p:cNvPr id="166" name="Google Shape;166;p19"/>
          <p:cNvPicPr preferRelativeResize="0"/>
          <p:nvPr/>
        </p:nvPicPr>
        <p:blipFill>
          <a:blip r:embed="rId3">
            <a:alphaModFix/>
          </a:blip>
          <a:stretch>
            <a:fillRect/>
          </a:stretch>
        </p:blipFill>
        <p:spPr>
          <a:xfrm>
            <a:off x="453350" y="3356799"/>
            <a:ext cx="162575" cy="167900"/>
          </a:xfrm>
          <a:prstGeom prst="rect">
            <a:avLst/>
          </a:prstGeom>
          <a:noFill/>
          <a:ln>
            <a:noFill/>
          </a:ln>
        </p:spPr>
      </p:pic>
      <p:pic>
        <p:nvPicPr>
          <p:cNvPr id="167" name="Google Shape;167;p19"/>
          <p:cNvPicPr preferRelativeResize="0"/>
          <p:nvPr/>
        </p:nvPicPr>
        <p:blipFill>
          <a:blip r:embed="rId3">
            <a:alphaModFix/>
          </a:blip>
          <a:stretch>
            <a:fillRect/>
          </a:stretch>
        </p:blipFill>
        <p:spPr>
          <a:xfrm>
            <a:off x="444575" y="4001728"/>
            <a:ext cx="162575" cy="167900"/>
          </a:xfrm>
          <a:prstGeom prst="rect">
            <a:avLst/>
          </a:prstGeom>
          <a:noFill/>
          <a:ln>
            <a:noFill/>
          </a:ln>
        </p:spPr>
      </p:pic>
      <p:pic>
        <p:nvPicPr>
          <p:cNvPr id="168" name="Google Shape;168;p19"/>
          <p:cNvPicPr preferRelativeResize="0"/>
          <p:nvPr/>
        </p:nvPicPr>
        <p:blipFill>
          <a:blip r:embed="rId4">
            <a:alphaModFix/>
          </a:blip>
          <a:stretch>
            <a:fillRect/>
          </a:stretch>
        </p:blipFill>
        <p:spPr>
          <a:xfrm>
            <a:off x="7014925" y="346775"/>
            <a:ext cx="1721700" cy="605725"/>
          </a:xfrm>
          <a:prstGeom prst="rect">
            <a:avLst/>
          </a:prstGeom>
          <a:noFill/>
          <a:ln>
            <a:noFill/>
          </a:ln>
        </p:spPr>
      </p:pic>
      <p:pic>
        <p:nvPicPr>
          <p:cNvPr id="169" name="Google Shape;169;p19"/>
          <p:cNvPicPr preferRelativeResize="0"/>
          <p:nvPr/>
        </p:nvPicPr>
        <p:blipFill>
          <a:blip r:embed="rId4">
            <a:alphaModFix/>
          </a:blip>
          <a:stretch>
            <a:fillRect/>
          </a:stretch>
        </p:blipFill>
        <p:spPr>
          <a:xfrm>
            <a:off x="5293225" y="346775"/>
            <a:ext cx="1721700" cy="605725"/>
          </a:xfrm>
          <a:prstGeom prst="rect">
            <a:avLst/>
          </a:prstGeom>
          <a:noFill/>
          <a:ln>
            <a:noFill/>
          </a:ln>
        </p:spPr>
      </p:pic>
      <p:pic>
        <p:nvPicPr>
          <p:cNvPr id="170" name="Google Shape;170;p19"/>
          <p:cNvPicPr preferRelativeResize="0"/>
          <p:nvPr/>
        </p:nvPicPr>
        <p:blipFill>
          <a:blip r:embed="rId4">
            <a:alphaModFix/>
          </a:blip>
          <a:stretch>
            <a:fillRect/>
          </a:stretch>
        </p:blipFill>
        <p:spPr>
          <a:xfrm>
            <a:off x="3571525" y="346775"/>
            <a:ext cx="1721700" cy="605725"/>
          </a:xfrm>
          <a:prstGeom prst="rect">
            <a:avLst/>
          </a:prstGeom>
          <a:noFill/>
          <a:ln>
            <a:noFill/>
          </a:ln>
        </p:spPr>
      </p:pic>
      <p:pic>
        <p:nvPicPr>
          <p:cNvPr id="171" name="Google Shape;171;p19"/>
          <p:cNvPicPr preferRelativeResize="0"/>
          <p:nvPr/>
        </p:nvPicPr>
        <p:blipFill rotWithShape="1">
          <a:blip r:embed="rId4">
            <a:alphaModFix/>
          </a:blip>
          <a:srcRect b="0" l="13934" r="0" t="0"/>
          <a:stretch/>
        </p:blipFill>
        <p:spPr>
          <a:xfrm>
            <a:off x="367975" y="346775"/>
            <a:ext cx="1481850" cy="605725"/>
          </a:xfrm>
          <a:prstGeom prst="rect">
            <a:avLst/>
          </a:prstGeom>
          <a:noFill/>
          <a:ln>
            <a:noFill/>
          </a:ln>
        </p:spPr>
      </p:pic>
      <p:pic>
        <p:nvPicPr>
          <p:cNvPr id="172" name="Google Shape;172;p19"/>
          <p:cNvPicPr preferRelativeResize="0"/>
          <p:nvPr/>
        </p:nvPicPr>
        <p:blipFill>
          <a:blip r:embed="rId4">
            <a:alphaModFix/>
          </a:blip>
          <a:stretch>
            <a:fillRect/>
          </a:stretch>
        </p:blipFill>
        <p:spPr>
          <a:xfrm>
            <a:off x="1849825" y="346775"/>
            <a:ext cx="1721700" cy="605725"/>
          </a:xfrm>
          <a:prstGeom prst="rect">
            <a:avLst/>
          </a:prstGeom>
          <a:noFill/>
          <a:ln>
            <a:noFill/>
          </a:ln>
        </p:spPr>
      </p:pic>
      <p:sp>
        <p:nvSpPr>
          <p:cNvPr id="173" name="Google Shape;173;p19"/>
          <p:cNvSpPr txBox="1"/>
          <p:nvPr>
            <p:ph type="title"/>
          </p:nvPr>
        </p:nvSpPr>
        <p:spPr>
          <a:xfrm>
            <a:off x="502200" y="1027050"/>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850">
                <a:solidFill>
                  <a:srgbClr val="E8602C"/>
                </a:solidFill>
                <a:latin typeface="Press Start 2P"/>
                <a:ea typeface="Press Start 2P"/>
                <a:cs typeface="Press Start 2P"/>
                <a:sym typeface="Press Start 2P"/>
              </a:rPr>
              <a:t>Process for Data Collection and Features</a:t>
            </a:r>
            <a:endParaRPr sz="1850">
              <a:solidFill>
                <a:srgbClr val="E8602C"/>
              </a:solidFill>
              <a:latin typeface="Press Start 2P"/>
              <a:ea typeface="Press Start 2P"/>
              <a:cs typeface="Press Start 2P"/>
              <a:sym typeface="Press Start 2P"/>
            </a:endParaRPr>
          </a:p>
        </p:txBody>
      </p:sp>
      <p:sp>
        <p:nvSpPr>
          <p:cNvPr id="174" name="Google Shape;174;p19"/>
          <p:cNvSpPr txBox="1"/>
          <p:nvPr/>
        </p:nvSpPr>
        <p:spPr>
          <a:xfrm>
            <a:off x="540825" y="1026625"/>
            <a:ext cx="42603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50">
              <a:solidFill>
                <a:srgbClr val="E8602C"/>
              </a:solidFill>
              <a:latin typeface="Press Start 2P"/>
              <a:ea typeface="Press Start 2P"/>
              <a:cs typeface="Press Start 2P"/>
              <a:sym typeface="Press Start 2P"/>
            </a:endParaRPr>
          </a:p>
        </p:txBody>
      </p:sp>
      <p:pic>
        <p:nvPicPr>
          <p:cNvPr id="175" name="Google Shape;175;p19"/>
          <p:cNvPicPr preferRelativeResize="0"/>
          <p:nvPr/>
        </p:nvPicPr>
        <p:blipFill rotWithShape="1">
          <a:blip r:embed="rId5">
            <a:alphaModFix/>
          </a:blip>
          <a:srcRect b="0" l="0" r="0" t="3372"/>
          <a:stretch/>
        </p:blipFill>
        <p:spPr>
          <a:xfrm>
            <a:off x="4966200" y="1337725"/>
            <a:ext cx="1860300" cy="1698600"/>
          </a:xfrm>
          <a:prstGeom prst="flowChartAlternateProcess">
            <a:avLst/>
          </a:prstGeom>
          <a:noFill/>
          <a:ln>
            <a:noFill/>
          </a:ln>
          <a:effectLst>
            <a:outerShdw blurRad="328613" rotWithShape="0" algn="bl" dir="9300000" dist="228600">
              <a:srgbClr val="000000">
                <a:alpha val="41000"/>
              </a:srgbClr>
            </a:outerShdw>
          </a:effectLst>
        </p:spPr>
      </p:pic>
      <p:pic>
        <p:nvPicPr>
          <p:cNvPr id="176" name="Google Shape;176;p19"/>
          <p:cNvPicPr preferRelativeResize="0"/>
          <p:nvPr/>
        </p:nvPicPr>
        <p:blipFill>
          <a:blip r:embed="rId6">
            <a:alphaModFix/>
          </a:blip>
          <a:stretch>
            <a:fillRect/>
          </a:stretch>
        </p:blipFill>
        <p:spPr>
          <a:xfrm>
            <a:off x="6473300" y="2795125"/>
            <a:ext cx="1967100" cy="1482000"/>
          </a:xfrm>
          <a:prstGeom prst="roundRect">
            <a:avLst>
              <a:gd fmla="val 16667" name="adj"/>
            </a:avLst>
          </a:prstGeom>
          <a:noFill/>
          <a:ln>
            <a:noFill/>
          </a:ln>
          <a:effectLst>
            <a:outerShdw blurRad="185738" rotWithShape="0" algn="bl" dir="8160000" dist="276225">
              <a:srgbClr val="000000">
                <a:alpha val="50000"/>
              </a:srgbClr>
            </a:outerShdw>
          </a:effectLst>
        </p:spPr>
      </p:pic>
      <p:sp>
        <p:nvSpPr>
          <p:cNvPr id="177" name="Google Shape;177;p19"/>
          <p:cNvSpPr txBox="1"/>
          <p:nvPr/>
        </p:nvSpPr>
        <p:spPr>
          <a:xfrm>
            <a:off x="540825" y="1026613"/>
            <a:ext cx="4024200" cy="10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2B3E74"/>
                </a:solidFill>
                <a:latin typeface="Press Start 2P"/>
                <a:ea typeface="Press Start 2P"/>
                <a:cs typeface="Press Start 2P"/>
                <a:sym typeface="Press Start 2P"/>
              </a:rPr>
              <a:t>Process for Data Collection and Features</a:t>
            </a:r>
            <a:endParaRPr sz="1850">
              <a:solidFill>
                <a:srgbClr val="2B3E74"/>
              </a:solidFill>
              <a:latin typeface="Press Start 2P"/>
              <a:ea typeface="Press Start 2P"/>
              <a:cs typeface="Press Start 2P"/>
              <a:sym typeface="Press Start 2P"/>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602C"/>
        </a:solidFill>
      </p:bgPr>
    </p:bg>
    <p:spTree>
      <p:nvGrpSpPr>
        <p:cNvPr id="181" name="Shape 181"/>
        <p:cNvGrpSpPr/>
        <p:nvPr/>
      </p:nvGrpSpPr>
      <p:grpSpPr>
        <a:xfrm>
          <a:off x="0" y="0"/>
          <a:ext cx="0" cy="0"/>
          <a:chOff x="0" y="0"/>
          <a:chExt cx="0" cy="0"/>
        </a:xfrm>
      </p:grpSpPr>
      <p:sp>
        <p:nvSpPr>
          <p:cNvPr id="182" name="Google Shape;182;p20"/>
          <p:cNvSpPr txBox="1"/>
          <p:nvPr/>
        </p:nvSpPr>
        <p:spPr>
          <a:xfrm>
            <a:off x="329238" y="289400"/>
            <a:ext cx="8485500" cy="4490700"/>
          </a:xfrm>
          <a:prstGeom prst="rect">
            <a:avLst/>
          </a:prstGeom>
          <a:solidFill>
            <a:srgbClr val="E9E6D7"/>
          </a:solidFill>
          <a:ln cap="flat" cmpd="sng" w="114300">
            <a:solidFill>
              <a:srgbClr val="2B3E7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3" name="Google Shape;183;p20"/>
          <p:cNvSpPr txBox="1"/>
          <p:nvPr>
            <p:ph type="title"/>
          </p:nvPr>
        </p:nvSpPr>
        <p:spPr>
          <a:xfrm>
            <a:off x="1377600" y="422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66">
                <a:solidFill>
                  <a:srgbClr val="E8602C"/>
                </a:solidFill>
                <a:latin typeface="Press Start 2P"/>
                <a:ea typeface="Press Start 2P"/>
                <a:cs typeface="Press Start 2P"/>
                <a:sym typeface="Press Start 2P"/>
              </a:rPr>
              <a:t>Web Scraping For Data</a:t>
            </a:r>
            <a:r>
              <a:rPr lang="en">
                <a:solidFill>
                  <a:srgbClr val="E8602C"/>
                </a:solidFill>
              </a:rPr>
              <a:t>				 </a:t>
            </a:r>
            <a:endParaRPr>
              <a:solidFill>
                <a:srgbClr val="E8602C"/>
              </a:solidFill>
            </a:endParaRPr>
          </a:p>
        </p:txBody>
      </p:sp>
      <p:sp>
        <p:nvSpPr>
          <p:cNvPr id="184" name="Google Shape;184;p20"/>
          <p:cNvSpPr txBox="1"/>
          <p:nvPr>
            <p:ph idx="1" type="body"/>
          </p:nvPr>
        </p:nvSpPr>
        <p:spPr>
          <a:xfrm>
            <a:off x="1840225" y="1152675"/>
            <a:ext cx="52959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000">
                <a:solidFill>
                  <a:srgbClr val="E8602C"/>
                </a:solidFill>
                <a:latin typeface="Press Start 2P"/>
                <a:ea typeface="Press Start 2P"/>
                <a:cs typeface="Press Start 2P"/>
                <a:sym typeface="Press Start 2P"/>
              </a:rPr>
              <a:t>Strategy:</a:t>
            </a:r>
            <a:endParaRPr sz="1000">
              <a:solidFill>
                <a:srgbClr val="E8602C"/>
              </a:solidFill>
              <a:latin typeface="Press Start 2P"/>
              <a:ea typeface="Press Start 2P"/>
              <a:cs typeface="Press Start 2P"/>
              <a:sym typeface="Press Start 2P"/>
            </a:endParaRPr>
          </a:p>
          <a:p>
            <a:pPr indent="0" lvl="0" marL="0" rtl="0" algn="l">
              <a:lnSpc>
                <a:spcPct val="105000"/>
              </a:lnSpc>
              <a:spcBef>
                <a:spcPts val="1200"/>
              </a:spcBef>
              <a:spcAft>
                <a:spcPts val="0"/>
              </a:spcAft>
              <a:buNone/>
            </a:pPr>
            <a:r>
              <a:rPr lang="en" sz="1000">
                <a:solidFill>
                  <a:srgbClr val="2B3E74"/>
                </a:solidFill>
                <a:latin typeface="Press Start 2P"/>
                <a:ea typeface="Press Start 2P"/>
                <a:cs typeface="Press Start 2P"/>
                <a:sym typeface="Press Start 2P"/>
              </a:rPr>
              <a:t>  </a:t>
            </a:r>
            <a:r>
              <a:rPr lang="en" sz="900">
                <a:solidFill>
                  <a:srgbClr val="2B3E74"/>
                </a:solidFill>
                <a:latin typeface="Press Start 2P"/>
                <a:ea typeface="Press Start 2P"/>
                <a:cs typeface="Press Start 2P"/>
                <a:sym typeface="Press Start 2P"/>
              </a:rPr>
              <a:t>Used loops to iterate through tabs from 2000 to 2004 by dynamically changing URL</a:t>
            </a:r>
            <a:endParaRPr sz="900">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None/>
            </a:pPr>
            <a:r>
              <a:rPr lang="en" sz="900">
                <a:solidFill>
                  <a:srgbClr val="2B3E74"/>
                </a:solidFill>
                <a:latin typeface="Press Start 2P"/>
                <a:ea typeface="Press Start 2P"/>
                <a:cs typeface="Press Start 2P"/>
                <a:sym typeface="Press Start 2P"/>
              </a:rPr>
              <a:t>  Parsed out relevant tables by targeting HTML &lt;table&gt; tags with class names/ID’s</a:t>
            </a:r>
            <a:endParaRPr sz="900">
              <a:solidFill>
                <a:srgbClr val="2B3E74"/>
              </a:solidFill>
              <a:latin typeface="Press Start 2P"/>
              <a:ea typeface="Press Start 2P"/>
              <a:cs typeface="Press Start 2P"/>
              <a:sym typeface="Press Start 2P"/>
            </a:endParaRPr>
          </a:p>
          <a:p>
            <a:pPr indent="0" lvl="0" marL="0" rtl="0" algn="l">
              <a:lnSpc>
                <a:spcPct val="105000"/>
              </a:lnSpc>
              <a:spcBef>
                <a:spcPts val="1200"/>
              </a:spcBef>
              <a:spcAft>
                <a:spcPts val="0"/>
              </a:spcAft>
              <a:buNone/>
            </a:pPr>
            <a:r>
              <a:rPr lang="en" sz="1300">
                <a:latin typeface="Press Start 2P"/>
                <a:ea typeface="Press Start 2P"/>
                <a:cs typeface="Press Start 2P"/>
                <a:sym typeface="Press Start 2P"/>
              </a:rPr>
              <a:t>									</a:t>
            </a:r>
            <a:endParaRPr sz="1300">
              <a:latin typeface="Press Start 2P"/>
              <a:ea typeface="Press Start 2P"/>
              <a:cs typeface="Press Start 2P"/>
              <a:sym typeface="Press Start 2P"/>
            </a:endParaRPr>
          </a:p>
          <a:p>
            <a:pPr indent="0" lvl="0" marL="0" rtl="0" algn="l">
              <a:lnSpc>
                <a:spcPct val="105000"/>
              </a:lnSpc>
              <a:spcBef>
                <a:spcPts val="1200"/>
              </a:spcBef>
              <a:spcAft>
                <a:spcPts val="1200"/>
              </a:spcAft>
              <a:buNone/>
            </a:pPr>
            <a:r>
              <a:t/>
            </a:r>
            <a:endParaRPr/>
          </a:p>
        </p:txBody>
      </p:sp>
      <p:pic>
        <p:nvPicPr>
          <p:cNvPr id="185" name="Google Shape;185;p20"/>
          <p:cNvPicPr preferRelativeResize="0"/>
          <p:nvPr/>
        </p:nvPicPr>
        <p:blipFill>
          <a:blip r:embed="rId3">
            <a:alphaModFix/>
          </a:blip>
          <a:stretch>
            <a:fillRect/>
          </a:stretch>
        </p:blipFill>
        <p:spPr>
          <a:xfrm>
            <a:off x="7702224" y="422324"/>
            <a:ext cx="946500" cy="946500"/>
          </a:xfrm>
          <a:prstGeom prst="ellipse">
            <a:avLst/>
          </a:prstGeom>
          <a:noFill/>
          <a:ln>
            <a:noFill/>
          </a:ln>
          <a:effectLst>
            <a:outerShdw blurRad="457200" rotWithShape="0" algn="bl" dir="9300000" dist="200025">
              <a:srgbClr val="000000">
                <a:alpha val="50000"/>
              </a:srgbClr>
            </a:outerShdw>
          </a:effectLst>
        </p:spPr>
      </p:pic>
      <p:pic>
        <p:nvPicPr>
          <p:cNvPr id="186" name="Google Shape;186;p20"/>
          <p:cNvPicPr preferRelativeResize="0"/>
          <p:nvPr/>
        </p:nvPicPr>
        <p:blipFill>
          <a:blip r:embed="rId4">
            <a:alphaModFix/>
          </a:blip>
          <a:stretch>
            <a:fillRect/>
          </a:stretch>
        </p:blipFill>
        <p:spPr>
          <a:xfrm>
            <a:off x="557100" y="3003600"/>
            <a:ext cx="3502500" cy="1422600"/>
          </a:xfrm>
          <a:prstGeom prst="roundRect">
            <a:avLst>
              <a:gd fmla="val 16667" name="adj"/>
            </a:avLst>
          </a:prstGeom>
          <a:noFill/>
          <a:ln>
            <a:noFill/>
          </a:ln>
          <a:effectLst>
            <a:outerShdw blurRad="228600" rotWithShape="0" algn="bl" dir="8340000" dist="190500">
              <a:srgbClr val="000000">
                <a:alpha val="50000"/>
              </a:srgbClr>
            </a:outerShdw>
          </a:effectLst>
        </p:spPr>
      </p:pic>
      <p:pic>
        <p:nvPicPr>
          <p:cNvPr id="187" name="Google Shape;187;p20"/>
          <p:cNvPicPr preferRelativeResize="0"/>
          <p:nvPr/>
        </p:nvPicPr>
        <p:blipFill>
          <a:blip r:embed="rId5">
            <a:alphaModFix/>
          </a:blip>
          <a:stretch>
            <a:fillRect/>
          </a:stretch>
        </p:blipFill>
        <p:spPr>
          <a:xfrm>
            <a:off x="4155325" y="3028800"/>
            <a:ext cx="4493400" cy="1372200"/>
          </a:xfrm>
          <a:prstGeom prst="roundRect">
            <a:avLst>
              <a:gd fmla="val 16667" name="adj"/>
            </a:avLst>
          </a:prstGeom>
          <a:noFill/>
          <a:ln>
            <a:noFill/>
          </a:ln>
          <a:effectLst>
            <a:outerShdw blurRad="342900" rotWithShape="0" algn="bl" dir="7920000" dist="209550">
              <a:srgbClr val="000000">
                <a:alpha val="50000"/>
              </a:srgbClr>
            </a:outerShdw>
          </a:effectLst>
        </p:spPr>
      </p:pic>
      <p:sp>
        <p:nvSpPr>
          <p:cNvPr id="188" name="Google Shape;188;p20"/>
          <p:cNvSpPr txBox="1"/>
          <p:nvPr>
            <p:ph type="title"/>
          </p:nvPr>
        </p:nvSpPr>
        <p:spPr>
          <a:xfrm>
            <a:off x="1407375" y="422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66">
                <a:solidFill>
                  <a:srgbClr val="2B3E74"/>
                </a:solidFill>
                <a:latin typeface="Press Start 2P"/>
                <a:ea typeface="Press Start 2P"/>
                <a:cs typeface="Press Start 2P"/>
                <a:sym typeface="Press Start 2P"/>
              </a:rPr>
              <a:t>Web Scraping For Data</a:t>
            </a:r>
            <a:r>
              <a:rPr lang="en">
                <a:solidFill>
                  <a:srgbClr val="2B3E74"/>
                </a:solidFill>
              </a:rPr>
              <a:t>				 </a:t>
            </a:r>
            <a:endParaRPr>
              <a:solidFill>
                <a:srgbClr val="2B3E74"/>
              </a:solidFill>
            </a:endParaRPr>
          </a:p>
        </p:txBody>
      </p:sp>
      <p:pic>
        <p:nvPicPr>
          <p:cNvPr id="189" name="Google Shape;189;p20"/>
          <p:cNvPicPr preferRelativeResize="0"/>
          <p:nvPr/>
        </p:nvPicPr>
        <p:blipFill rotWithShape="1">
          <a:blip r:embed="rId6">
            <a:alphaModFix/>
          </a:blip>
          <a:srcRect b="64186" l="38836" r="38942" t="34430"/>
          <a:stretch/>
        </p:blipFill>
        <p:spPr>
          <a:xfrm>
            <a:off x="1582000" y="995025"/>
            <a:ext cx="5746499" cy="186025"/>
          </a:xfrm>
          <a:prstGeom prst="rect">
            <a:avLst/>
          </a:prstGeom>
          <a:noFill/>
          <a:ln>
            <a:noFill/>
          </a:ln>
        </p:spPr>
      </p:pic>
      <p:pic>
        <p:nvPicPr>
          <p:cNvPr id="190" name="Google Shape;190;p20"/>
          <p:cNvPicPr preferRelativeResize="0"/>
          <p:nvPr/>
        </p:nvPicPr>
        <p:blipFill rotWithShape="1">
          <a:blip r:embed="rId6">
            <a:alphaModFix/>
          </a:blip>
          <a:srcRect b="64186" l="38836" r="38942" t="34430"/>
          <a:stretch/>
        </p:blipFill>
        <p:spPr>
          <a:xfrm>
            <a:off x="1582000" y="2394063"/>
            <a:ext cx="5746499" cy="186025"/>
          </a:xfrm>
          <a:prstGeom prst="rect">
            <a:avLst/>
          </a:prstGeom>
          <a:noFill/>
          <a:ln>
            <a:noFill/>
          </a:ln>
        </p:spPr>
      </p:pic>
      <p:pic>
        <p:nvPicPr>
          <p:cNvPr id="191" name="Google Shape;191;p20"/>
          <p:cNvPicPr preferRelativeResize="0"/>
          <p:nvPr/>
        </p:nvPicPr>
        <p:blipFill>
          <a:blip r:embed="rId7">
            <a:alphaModFix/>
          </a:blip>
          <a:stretch>
            <a:fillRect/>
          </a:stretch>
        </p:blipFill>
        <p:spPr>
          <a:xfrm>
            <a:off x="1960775" y="1490275"/>
            <a:ext cx="180125" cy="185986"/>
          </a:xfrm>
          <a:prstGeom prst="rect">
            <a:avLst/>
          </a:prstGeom>
          <a:noFill/>
          <a:ln>
            <a:noFill/>
          </a:ln>
        </p:spPr>
      </p:pic>
      <p:pic>
        <p:nvPicPr>
          <p:cNvPr id="192" name="Google Shape;192;p20"/>
          <p:cNvPicPr preferRelativeResize="0"/>
          <p:nvPr/>
        </p:nvPicPr>
        <p:blipFill>
          <a:blip r:embed="rId7">
            <a:alphaModFix/>
          </a:blip>
          <a:stretch>
            <a:fillRect/>
          </a:stretch>
        </p:blipFill>
        <p:spPr>
          <a:xfrm>
            <a:off x="1960775" y="1942175"/>
            <a:ext cx="180125" cy="1859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3E74"/>
        </a:solidFill>
      </p:bgPr>
    </p:bg>
    <p:spTree>
      <p:nvGrpSpPr>
        <p:cNvPr id="196" name="Shape 196"/>
        <p:cNvGrpSpPr/>
        <p:nvPr/>
      </p:nvGrpSpPr>
      <p:grpSpPr>
        <a:xfrm>
          <a:off x="0" y="0"/>
          <a:ext cx="0" cy="0"/>
          <a:chOff x="0" y="0"/>
          <a:chExt cx="0" cy="0"/>
        </a:xfrm>
      </p:grpSpPr>
      <p:sp>
        <p:nvSpPr>
          <p:cNvPr id="197" name="Google Shape;197;p21"/>
          <p:cNvSpPr txBox="1"/>
          <p:nvPr>
            <p:ph idx="1" type="body"/>
          </p:nvPr>
        </p:nvSpPr>
        <p:spPr>
          <a:xfrm>
            <a:off x="311700" y="265500"/>
            <a:ext cx="8520600" cy="4612500"/>
          </a:xfrm>
          <a:prstGeom prst="rect">
            <a:avLst/>
          </a:prstGeom>
          <a:solidFill>
            <a:srgbClr val="E9E6D7"/>
          </a:solidFill>
          <a:ln cap="flat" cmpd="sng" w="114300">
            <a:solidFill>
              <a:srgbClr val="E8602C"/>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p:txBody>
      </p:sp>
      <p:sp>
        <p:nvSpPr>
          <p:cNvPr id="198" name="Google Shape;198;p21"/>
          <p:cNvSpPr txBox="1"/>
          <p:nvPr>
            <p:ph type="title"/>
          </p:nvPr>
        </p:nvSpPr>
        <p:spPr>
          <a:xfrm>
            <a:off x="781100" y="621125"/>
            <a:ext cx="463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908">
                <a:solidFill>
                  <a:srgbClr val="E8602C"/>
                </a:solidFill>
                <a:latin typeface="Press Start 2P"/>
                <a:ea typeface="Press Start 2P"/>
                <a:cs typeface="Press Start 2P"/>
                <a:sym typeface="Press Start 2P"/>
              </a:rPr>
              <a:t>Limitations</a:t>
            </a:r>
            <a:endParaRPr sz="1908">
              <a:solidFill>
                <a:srgbClr val="E8602C"/>
              </a:solidFill>
              <a:latin typeface="Press Start 2P"/>
              <a:ea typeface="Press Start 2P"/>
              <a:cs typeface="Press Start 2P"/>
              <a:sym typeface="Press Start 2P"/>
            </a:endParaRPr>
          </a:p>
          <a:p>
            <a:pPr indent="0" lvl="0" marL="0" rtl="0" algn="l">
              <a:spcBef>
                <a:spcPts val="0"/>
              </a:spcBef>
              <a:spcAft>
                <a:spcPts val="0"/>
              </a:spcAft>
              <a:buSzPts val="891"/>
              <a:buNone/>
            </a:pPr>
            <a:r>
              <a:rPr lang="en" sz="1908">
                <a:solidFill>
                  <a:srgbClr val="E8602C"/>
                </a:solidFill>
                <a:latin typeface="Press Start 2P"/>
                <a:ea typeface="Press Start 2P"/>
                <a:cs typeface="Press Start 2P"/>
                <a:sym typeface="Press Start 2P"/>
              </a:rPr>
              <a:t>  of data</a:t>
            </a:r>
            <a:r>
              <a:rPr lang="en" sz="1908">
                <a:latin typeface="Press Start 2P"/>
                <a:ea typeface="Press Start 2P"/>
                <a:cs typeface="Press Start 2P"/>
                <a:sym typeface="Press Start 2P"/>
              </a:rPr>
              <a:t> </a:t>
            </a:r>
            <a:endParaRPr sz="1908">
              <a:latin typeface="Press Start 2P"/>
              <a:ea typeface="Press Start 2P"/>
              <a:cs typeface="Press Start 2P"/>
              <a:sym typeface="Press Start 2P"/>
            </a:endParaRPr>
          </a:p>
        </p:txBody>
      </p:sp>
      <p:sp>
        <p:nvSpPr>
          <p:cNvPr id="199" name="Google Shape;199;p21"/>
          <p:cNvSpPr txBox="1"/>
          <p:nvPr>
            <p:ph idx="1" type="body"/>
          </p:nvPr>
        </p:nvSpPr>
        <p:spPr>
          <a:xfrm>
            <a:off x="4397600" y="1193813"/>
            <a:ext cx="47508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74">
                <a:solidFill>
                  <a:srgbClr val="E9E6D7"/>
                </a:solidFill>
                <a:latin typeface="Press Start 2P"/>
                <a:ea typeface="Press Start 2P"/>
                <a:cs typeface="Press Start 2P"/>
                <a:sym typeface="Press Start 2P"/>
              </a:rPr>
              <a:t>b</a:t>
            </a:r>
            <a:endParaRPr sz="1274">
              <a:solidFill>
                <a:srgbClr val="E9E6D7"/>
              </a:solidFill>
              <a:latin typeface="Press Start 2P"/>
              <a:ea typeface="Press Start 2P"/>
              <a:cs typeface="Press Start 2P"/>
              <a:sym typeface="Press Start 2P"/>
            </a:endParaRPr>
          </a:p>
          <a:p>
            <a:pPr indent="0" lvl="0" marL="0" rtl="0" algn="l">
              <a:spcBef>
                <a:spcPts val="0"/>
              </a:spcBef>
              <a:spcAft>
                <a:spcPts val="0"/>
              </a:spcAft>
              <a:buNone/>
            </a:pPr>
            <a:r>
              <a:rPr lang="en" sz="1100">
                <a:solidFill>
                  <a:srgbClr val="2B3E74"/>
                </a:solidFill>
                <a:latin typeface="Press Start 2P"/>
                <a:ea typeface="Press Start 2P"/>
                <a:cs typeface="Press Start 2P"/>
                <a:sym typeface="Press Start 2P"/>
              </a:rPr>
              <a:t> Some advanced </a:t>
            </a:r>
            <a:r>
              <a:rPr lang="en" sz="1100">
                <a:solidFill>
                  <a:srgbClr val="2B3E74"/>
                </a:solidFill>
                <a:latin typeface="Press Start 2P"/>
                <a:ea typeface="Press Start 2P"/>
                <a:cs typeface="Press Start 2P"/>
                <a:sym typeface="Press Start 2P"/>
              </a:rPr>
              <a:t>sabermetrics</a:t>
            </a:r>
            <a:r>
              <a:rPr lang="en" sz="1100">
                <a:solidFill>
                  <a:srgbClr val="2B3E74"/>
                </a:solidFill>
                <a:latin typeface="Press Start 2P"/>
                <a:ea typeface="Press Start 2P"/>
                <a:cs typeface="Press Start 2P"/>
                <a:sym typeface="Press Start 2P"/>
              </a:rPr>
              <a:t> (DRS, and RTot) were only consistently recorded prior to 2015</a:t>
            </a:r>
            <a:endParaRPr sz="1100">
              <a:solidFill>
                <a:srgbClr val="2B3E74"/>
              </a:solidFill>
              <a:latin typeface="Press Start 2P"/>
              <a:ea typeface="Press Start 2P"/>
              <a:cs typeface="Press Start 2P"/>
              <a:sym typeface="Press Start 2P"/>
            </a:endParaRPr>
          </a:p>
          <a:p>
            <a:pPr indent="0" lvl="0" marL="0" rtl="0" algn="l">
              <a:spcBef>
                <a:spcPts val="1200"/>
              </a:spcBef>
              <a:spcAft>
                <a:spcPts val="0"/>
              </a:spcAft>
              <a:buNone/>
            </a:pPr>
            <a:r>
              <a:rPr lang="en" sz="1100">
                <a:solidFill>
                  <a:srgbClr val="2B3E74"/>
                </a:solidFill>
                <a:latin typeface="Press Start 2P"/>
                <a:ea typeface="Press Start 2P"/>
                <a:cs typeface="Press Start 2P"/>
                <a:sym typeface="Press Start 2P"/>
              </a:rPr>
              <a:t> Consistency was maintained using teams league average </a:t>
            </a:r>
            <a:endParaRPr sz="1100">
              <a:solidFill>
                <a:srgbClr val="2B3E74"/>
              </a:solidFill>
              <a:latin typeface="Press Start 2P"/>
              <a:ea typeface="Press Start 2P"/>
              <a:cs typeface="Press Start 2P"/>
              <a:sym typeface="Press Start 2P"/>
            </a:endParaRPr>
          </a:p>
          <a:p>
            <a:pPr indent="0" lvl="0" marL="0" rtl="0" algn="l">
              <a:spcBef>
                <a:spcPts val="1200"/>
              </a:spcBef>
              <a:spcAft>
                <a:spcPts val="1200"/>
              </a:spcAft>
              <a:buNone/>
            </a:pPr>
            <a:r>
              <a:rPr lang="en" sz="1100">
                <a:solidFill>
                  <a:srgbClr val="2B3E74"/>
                </a:solidFill>
                <a:latin typeface="Press Start 2P"/>
                <a:ea typeface="Press Start 2P"/>
                <a:cs typeface="Press Start 2P"/>
                <a:sym typeface="Press Start 2P"/>
              </a:rPr>
              <a:t> Slightly reduce outliers in previous seasons</a:t>
            </a:r>
            <a:r>
              <a:rPr lang="en" sz="1200">
                <a:solidFill>
                  <a:srgbClr val="2B3E74"/>
                </a:solidFill>
                <a:latin typeface="Press Start 2P"/>
                <a:ea typeface="Press Start 2P"/>
                <a:cs typeface="Press Start 2P"/>
                <a:sym typeface="Press Start 2P"/>
              </a:rPr>
              <a:t> </a:t>
            </a:r>
            <a:endParaRPr sz="1200">
              <a:solidFill>
                <a:srgbClr val="2B3E74"/>
              </a:solidFill>
              <a:latin typeface="Press Start 2P"/>
              <a:ea typeface="Press Start 2P"/>
              <a:cs typeface="Press Start 2P"/>
              <a:sym typeface="Press Start 2P"/>
            </a:endParaRPr>
          </a:p>
        </p:txBody>
      </p:sp>
      <p:pic>
        <p:nvPicPr>
          <p:cNvPr descr="mets mascot (Provided by Tenor)" id="200" name="Google Shape;200;p21"/>
          <p:cNvPicPr preferRelativeResize="0"/>
          <p:nvPr/>
        </p:nvPicPr>
        <p:blipFill>
          <a:blip r:embed="rId3">
            <a:alphaModFix/>
          </a:blip>
          <a:stretch>
            <a:fillRect/>
          </a:stretch>
        </p:blipFill>
        <p:spPr>
          <a:xfrm>
            <a:off x="924525" y="2014600"/>
            <a:ext cx="2476500" cy="2019300"/>
          </a:xfrm>
          <a:prstGeom prst="roundRect">
            <a:avLst>
              <a:gd fmla="val 16667" name="adj"/>
            </a:avLst>
          </a:prstGeom>
          <a:noFill/>
          <a:ln>
            <a:noFill/>
          </a:ln>
          <a:effectLst>
            <a:outerShdw blurRad="328613" rotWithShape="0" algn="bl" dir="7200000" dist="342900">
              <a:srgbClr val="000000">
                <a:alpha val="50000"/>
              </a:srgbClr>
            </a:outerShdw>
          </a:effectLst>
        </p:spPr>
      </p:pic>
      <p:sp>
        <p:nvSpPr>
          <p:cNvPr id="201" name="Google Shape;201;p21"/>
          <p:cNvSpPr txBox="1"/>
          <p:nvPr/>
        </p:nvSpPr>
        <p:spPr>
          <a:xfrm>
            <a:off x="801125" y="621125"/>
            <a:ext cx="3332400" cy="80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20">
                <a:solidFill>
                  <a:srgbClr val="2B3E74"/>
                </a:solidFill>
                <a:latin typeface="Press Start 2P"/>
                <a:ea typeface="Press Start 2P"/>
                <a:cs typeface="Press Start 2P"/>
                <a:sym typeface="Press Start 2P"/>
              </a:rPr>
              <a:t>Limitations</a:t>
            </a:r>
            <a:endParaRPr sz="1920">
              <a:solidFill>
                <a:srgbClr val="2B3E74"/>
              </a:solidFill>
              <a:latin typeface="Press Start 2P"/>
              <a:ea typeface="Press Start 2P"/>
              <a:cs typeface="Press Start 2P"/>
              <a:sym typeface="Press Start 2P"/>
            </a:endParaRPr>
          </a:p>
          <a:p>
            <a:pPr indent="0" lvl="0" marL="0" rtl="0" algn="l">
              <a:spcBef>
                <a:spcPts val="0"/>
              </a:spcBef>
              <a:spcAft>
                <a:spcPts val="0"/>
              </a:spcAft>
              <a:buNone/>
            </a:pPr>
            <a:r>
              <a:rPr lang="en" sz="1920">
                <a:solidFill>
                  <a:srgbClr val="2B3E74"/>
                </a:solidFill>
                <a:latin typeface="Press Start 2P"/>
                <a:ea typeface="Press Start 2P"/>
                <a:cs typeface="Press Start 2P"/>
                <a:sym typeface="Press Start 2P"/>
              </a:rPr>
              <a:t>  of data</a:t>
            </a:r>
            <a:r>
              <a:rPr lang="en" sz="2120">
                <a:solidFill>
                  <a:srgbClr val="2B3E74"/>
                </a:solidFill>
                <a:latin typeface="Press Start 2P"/>
                <a:ea typeface="Press Start 2P"/>
                <a:cs typeface="Press Start 2P"/>
                <a:sym typeface="Press Start 2P"/>
              </a:rPr>
              <a:t> </a:t>
            </a:r>
            <a:endParaRPr>
              <a:solidFill>
                <a:srgbClr val="2B3E74"/>
              </a:solidFill>
            </a:endParaRPr>
          </a:p>
        </p:txBody>
      </p:sp>
      <p:pic>
        <p:nvPicPr>
          <p:cNvPr id="202" name="Google Shape;202;p21"/>
          <p:cNvPicPr preferRelativeResize="0"/>
          <p:nvPr/>
        </p:nvPicPr>
        <p:blipFill rotWithShape="1">
          <a:blip r:embed="rId4">
            <a:alphaModFix/>
          </a:blip>
          <a:srcRect b="64186" l="38836" r="38942" t="34430"/>
          <a:stretch/>
        </p:blipFill>
        <p:spPr>
          <a:xfrm>
            <a:off x="374000" y="1511225"/>
            <a:ext cx="3700127" cy="185975"/>
          </a:xfrm>
          <a:prstGeom prst="rect">
            <a:avLst/>
          </a:prstGeom>
          <a:noFill/>
          <a:ln>
            <a:noFill/>
          </a:ln>
        </p:spPr>
      </p:pic>
      <p:sp>
        <p:nvSpPr>
          <p:cNvPr id="203" name="Google Shape;203;p21"/>
          <p:cNvSpPr/>
          <p:nvPr/>
        </p:nvSpPr>
        <p:spPr>
          <a:xfrm>
            <a:off x="4074125" y="265500"/>
            <a:ext cx="59400" cy="4612500"/>
          </a:xfrm>
          <a:prstGeom prst="rect">
            <a:avLst/>
          </a:prstGeom>
          <a:solidFill>
            <a:srgbClr val="E8602C"/>
          </a:solidFill>
          <a:ln cap="flat" cmpd="sng" w="38100">
            <a:solidFill>
              <a:srgbClr val="E860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4" name="Google Shape;204;p21"/>
          <p:cNvPicPr preferRelativeResize="0"/>
          <p:nvPr/>
        </p:nvPicPr>
        <p:blipFill>
          <a:blip r:embed="rId5">
            <a:alphaModFix/>
          </a:blip>
          <a:stretch>
            <a:fillRect/>
          </a:stretch>
        </p:blipFill>
        <p:spPr>
          <a:xfrm>
            <a:off x="4397590" y="1427523"/>
            <a:ext cx="180085" cy="185975"/>
          </a:xfrm>
          <a:prstGeom prst="rect">
            <a:avLst/>
          </a:prstGeom>
          <a:noFill/>
          <a:ln>
            <a:noFill/>
          </a:ln>
        </p:spPr>
      </p:pic>
      <p:pic>
        <p:nvPicPr>
          <p:cNvPr id="205" name="Google Shape;205;p21"/>
          <p:cNvPicPr preferRelativeResize="0"/>
          <p:nvPr/>
        </p:nvPicPr>
        <p:blipFill>
          <a:blip r:embed="rId5">
            <a:alphaModFix/>
          </a:blip>
          <a:stretch>
            <a:fillRect/>
          </a:stretch>
        </p:blipFill>
        <p:spPr>
          <a:xfrm>
            <a:off x="4397590" y="2385773"/>
            <a:ext cx="180085" cy="185975"/>
          </a:xfrm>
          <a:prstGeom prst="rect">
            <a:avLst/>
          </a:prstGeom>
          <a:noFill/>
          <a:ln>
            <a:noFill/>
          </a:ln>
        </p:spPr>
      </p:pic>
      <p:pic>
        <p:nvPicPr>
          <p:cNvPr id="206" name="Google Shape;206;p21"/>
          <p:cNvPicPr preferRelativeResize="0"/>
          <p:nvPr/>
        </p:nvPicPr>
        <p:blipFill>
          <a:blip r:embed="rId5">
            <a:alphaModFix/>
          </a:blip>
          <a:stretch>
            <a:fillRect/>
          </a:stretch>
        </p:blipFill>
        <p:spPr>
          <a:xfrm>
            <a:off x="4397590" y="2931273"/>
            <a:ext cx="180085" cy="185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